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4630400" cy="8229600"/>
  <p:notesSz cx="8229600" cy="14630400"/>
  <p:embeddedFontLst>
    <p:embeddedFont>
      <p:font typeface="Alexandria Medium" panose="020B0604020202020204" charset="-78"/>
      <p:regular r:id="rId17"/>
    </p:embeddedFont>
    <p:embeddedFont>
      <p:font typeface="IBM Plex Sans" panose="020B0503050203000203" pitchFamily="34" charset="0"/>
      <p:regular r:id="rId18"/>
      <p:bold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5" d="100"/>
          <a:sy n="95" d="100"/>
        </p:scale>
        <p:origin x="42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42801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talking points: Revenue potential through premium features, API partnerships, and increased user engagement metrics.
Be prepared to discuss integration timeline and partnership opportunities.</a:t>
            </a:r>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000000"/>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41978"/>
            <a:ext cx="6250900" cy="354330"/>
          </a:xfrm>
          <a:prstGeom prst="rect">
            <a:avLst/>
          </a:prstGeom>
          <a:noFill/>
          <a:ln/>
        </p:spPr>
        <p:txBody>
          <a:bodyPr wrap="none" lIns="0" tIns="0" rIns="0" bIns="0" rtlCol="0" anchor="t"/>
          <a:lstStyle/>
          <a:p>
            <a:pPr marL="0" indent="0">
              <a:lnSpc>
                <a:spcPts val="2750"/>
              </a:lnSpc>
              <a:buNone/>
            </a:pPr>
            <a:r>
              <a:rPr lang="en-US" sz="2200" b="1" dirty="0">
                <a:solidFill>
                  <a:srgbClr val="FFFFFF"/>
                </a:solidFill>
                <a:latin typeface="Alexandria Medium" pitchFamily="34" charset="0"/>
                <a:ea typeface="Alexandria Medium" pitchFamily="34" charset="-122"/>
                <a:cs typeface="Alexandria Medium" pitchFamily="34" charset="-120"/>
              </a:rPr>
              <a:t>Collecting and Analyzing Large Data Project</a:t>
            </a:r>
            <a:endParaRPr lang="en-US" sz="2200" b="1" dirty="0"/>
          </a:p>
        </p:txBody>
      </p:sp>
      <p:sp>
        <p:nvSpPr>
          <p:cNvPr id="4" name="Text 1"/>
          <p:cNvSpPr/>
          <p:nvPr/>
        </p:nvSpPr>
        <p:spPr>
          <a:xfrm>
            <a:off x="6280190" y="2123122"/>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5CC97B"/>
                </a:solidFill>
                <a:latin typeface="Alexandria Medium" pitchFamily="34" charset="0"/>
                <a:ea typeface="Alexandria Medium" pitchFamily="34" charset="-122"/>
                <a:cs typeface="Alexandria Medium" pitchFamily="34" charset="-120"/>
              </a:rPr>
              <a:t>Optimizing Spotify Music Discovery Experience</a:t>
            </a:r>
            <a:endParaRPr lang="en-US" sz="4450" b="1" dirty="0"/>
          </a:p>
        </p:txBody>
      </p:sp>
      <p:sp>
        <p:nvSpPr>
          <p:cNvPr id="5" name="Shape 2"/>
          <p:cNvSpPr/>
          <p:nvPr/>
        </p:nvSpPr>
        <p:spPr>
          <a:xfrm>
            <a:off x="6280190" y="4135993"/>
            <a:ext cx="396835" cy="396835"/>
          </a:xfrm>
          <a:prstGeom prst="roundRect">
            <a:avLst>
              <a:gd name="adj" fmla="val 8574"/>
            </a:avLst>
          </a:prstGeom>
          <a:solidFill>
            <a:srgbClr val="FFFFFF"/>
          </a:solidFill>
          <a:ln/>
        </p:spPr>
      </p:sp>
      <p:sp>
        <p:nvSpPr>
          <p:cNvPr id="7" name="Text 4"/>
          <p:cNvSpPr/>
          <p:nvPr/>
        </p:nvSpPr>
        <p:spPr>
          <a:xfrm>
            <a:off x="6903840" y="4152958"/>
            <a:ext cx="6932771" cy="362903"/>
          </a:xfrm>
          <a:prstGeom prst="rect">
            <a:avLst/>
          </a:prstGeom>
          <a:noFill/>
          <a:ln/>
        </p:spPr>
        <p:txBody>
          <a:bodyPr wrap="none" lIns="0" tIns="0" rIns="0" bIns="0" rtlCol="0" anchor="t"/>
          <a:lstStyle/>
          <a:p>
            <a:pPr marL="0" indent="0">
              <a:lnSpc>
                <a:spcPts val="2850"/>
              </a:lnSpc>
              <a:buNone/>
            </a:pPr>
            <a:r>
              <a:rPr lang="en-US" sz="1750">
                <a:solidFill>
                  <a:srgbClr val="5CC97B"/>
                </a:solidFill>
                <a:latin typeface="IBM Plex Sans" pitchFamily="34" charset="0"/>
                <a:ea typeface="IBM Plex Sans" pitchFamily="34" charset="-122"/>
                <a:cs typeface="IBM Plex Sans" pitchFamily="34" charset="-120"/>
              </a:rPr>
              <a:t>By Aman</a:t>
            </a:r>
            <a:endParaRPr lang="en-US" sz="1750" dirty="0"/>
          </a:p>
        </p:txBody>
      </p:sp>
      <p:sp>
        <p:nvSpPr>
          <p:cNvPr id="8" name="Shape 5"/>
          <p:cNvSpPr/>
          <p:nvPr/>
        </p:nvSpPr>
        <p:spPr>
          <a:xfrm>
            <a:off x="6280190" y="5471279"/>
            <a:ext cx="396835" cy="396835"/>
          </a:xfrm>
          <a:prstGeom prst="roundRect">
            <a:avLst>
              <a:gd name="adj" fmla="val 8574"/>
            </a:avLst>
          </a:prstGeom>
          <a:solidFill>
            <a:srgbClr val="FFFFFF"/>
          </a:solidFill>
          <a:ln/>
        </p:spPr>
      </p:sp>
      <p:sp>
        <p:nvSpPr>
          <p:cNvPr id="9" name="Text 6"/>
          <p:cNvSpPr/>
          <p:nvPr/>
        </p:nvSpPr>
        <p:spPr>
          <a:xfrm>
            <a:off x="6903839" y="5471279"/>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FFFFFF"/>
                </a:solidFill>
                <a:latin typeface="Alexandria Medium" pitchFamily="34" charset="0"/>
                <a:ea typeface="Alexandria Medium" pitchFamily="34" charset="-122"/>
                <a:cs typeface="Alexandria Medium" pitchFamily="34" charset="-120"/>
              </a:rPr>
              <a:t>Project Overview</a:t>
            </a:r>
            <a:endParaRPr lang="en-US" sz="2200" b="1" dirty="0"/>
          </a:p>
        </p:txBody>
      </p:sp>
      <p:sp>
        <p:nvSpPr>
          <p:cNvPr id="10" name="Text 7"/>
          <p:cNvSpPr/>
          <p:nvPr/>
        </p:nvSpPr>
        <p:spPr>
          <a:xfrm>
            <a:off x="6903839" y="5961698"/>
            <a:ext cx="6932771" cy="725805"/>
          </a:xfrm>
          <a:prstGeom prst="rect">
            <a:avLst/>
          </a:prstGeom>
          <a:noFill/>
          <a:ln/>
        </p:spPr>
        <p:txBody>
          <a:bodyPr wrap="square" lIns="0" tIns="0" rIns="0" bIns="0" rtlCol="0" anchor="t"/>
          <a:lstStyle/>
          <a:p>
            <a:pPr marL="0" indent="0">
              <a:lnSpc>
                <a:spcPts val="2850"/>
              </a:lnSpc>
              <a:buNone/>
            </a:pPr>
            <a:r>
              <a:rPr lang="en-US" sz="1750" dirty="0">
                <a:solidFill>
                  <a:srgbClr val="5CC97B"/>
                </a:solidFill>
                <a:latin typeface="IBM Plex Sans" pitchFamily="34" charset="0"/>
                <a:ea typeface="IBM Plex Sans" pitchFamily="34" charset="-122"/>
                <a:cs typeface="IBM Plex Sans" pitchFamily="34" charset="-120"/>
              </a:rPr>
              <a:t>Developing an innovative song recommeder feature to create a more personalized music discovery experience for Spotify users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89215" y="567036"/>
            <a:ext cx="4270772" cy="533757"/>
          </a:xfrm>
          <a:prstGeom prst="rect">
            <a:avLst/>
          </a:prstGeom>
          <a:noFill/>
          <a:ln/>
        </p:spPr>
        <p:txBody>
          <a:bodyPr wrap="none" lIns="0" tIns="0" rIns="0" bIns="0" rtlCol="0" anchor="t"/>
          <a:lstStyle/>
          <a:p>
            <a:pPr marL="0" indent="0">
              <a:lnSpc>
                <a:spcPts val="4200"/>
              </a:lnSpc>
              <a:buNone/>
            </a:pPr>
            <a:r>
              <a:rPr lang="en-US" sz="4800" b="1" dirty="0">
                <a:solidFill>
                  <a:srgbClr val="5CC97B"/>
                </a:solidFill>
                <a:latin typeface="Alexandria Medium" pitchFamily="34" charset="0"/>
                <a:ea typeface="Alexandria Medium" pitchFamily="34" charset="-122"/>
                <a:cs typeface="Alexandria Medium" pitchFamily="34" charset="-120"/>
              </a:rPr>
              <a:t>GUI Presentation</a:t>
            </a:r>
            <a:endParaRPr lang="en-US" sz="4800" b="1" dirty="0"/>
          </a:p>
        </p:txBody>
      </p:sp>
      <p:pic>
        <p:nvPicPr>
          <p:cNvPr id="3" name="Image 0" descr="preencoded.png"/>
          <p:cNvPicPr>
            <a:picLocks noChangeAspect="1"/>
          </p:cNvPicPr>
          <p:nvPr/>
        </p:nvPicPr>
        <p:blipFill>
          <a:blip r:embed="rId3"/>
          <a:stretch>
            <a:fillRect/>
          </a:stretch>
        </p:blipFill>
        <p:spPr>
          <a:xfrm>
            <a:off x="1799919" y="1355853"/>
            <a:ext cx="4104815" cy="5598875"/>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4" name="Text 1"/>
          <p:cNvSpPr/>
          <p:nvPr/>
        </p:nvSpPr>
        <p:spPr>
          <a:xfrm>
            <a:off x="1749724" y="7137054"/>
            <a:ext cx="1964473" cy="320278"/>
          </a:xfrm>
          <a:prstGeom prst="rect">
            <a:avLst/>
          </a:prstGeom>
          <a:noFill/>
          <a:ln/>
        </p:spPr>
        <p:txBody>
          <a:bodyPr wrap="none" lIns="0" tIns="0" rIns="0" bIns="0" rtlCol="0" anchor="t"/>
          <a:lstStyle/>
          <a:p>
            <a:pPr marL="0" indent="0">
              <a:lnSpc>
                <a:spcPts val="2500"/>
              </a:lnSpc>
              <a:buNone/>
            </a:pPr>
            <a:r>
              <a:rPr lang="en-US" sz="2000" b="1" dirty="0">
                <a:solidFill>
                  <a:srgbClr val="FFFFFF"/>
                </a:solidFill>
                <a:latin typeface="Alexandria Medium" pitchFamily="34" charset="0"/>
                <a:ea typeface="Alexandria Medium" pitchFamily="34" charset="-122"/>
                <a:cs typeface="Alexandria Medium" pitchFamily="34" charset="-120"/>
              </a:rPr>
              <a:t>Same Weights</a:t>
            </a:r>
            <a:endParaRPr lang="en-US" sz="2000" b="1" dirty="0"/>
          </a:p>
        </p:txBody>
      </p:sp>
      <p:sp>
        <p:nvSpPr>
          <p:cNvPr id="5" name="Text 2"/>
          <p:cNvSpPr/>
          <p:nvPr/>
        </p:nvSpPr>
        <p:spPr>
          <a:xfrm>
            <a:off x="597813" y="7331512"/>
            <a:ext cx="6509028" cy="273368"/>
          </a:xfrm>
          <a:prstGeom prst="rect">
            <a:avLst/>
          </a:prstGeom>
          <a:noFill/>
          <a:ln/>
        </p:spPr>
        <p:txBody>
          <a:bodyPr wrap="none" lIns="0" tIns="0" rIns="0" bIns="0" rtlCol="0" anchor="t"/>
          <a:lstStyle/>
          <a:p>
            <a:pPr marL="0" indent="0">
              <a:lnSpc>
                <a:spcPts val="2150"/>
              </a:lnSpc>
              <a:buNone/>
            </a:pPr>
            <a:endParaRPr lang="en-US" sz="1300" dirty="0"/>
          </a:p>
        </p:txBody>
      </p:sp>
      <p:pic>
        <p:nvPicPr>
          <p:cNvPr id="6" name="Image 1" descr="preencoded.png"/>
          <p:cNvPicPr>
            <a:picLocks noChangeAspect="1"/>
          </p:cNvPicPr>
          <p:nvPr/>
        </p:nvPicPr>
        <p:blipFill>
          <a:blip r:embed="rId4"/>
          <a:stretch>
            <a:fillRect/>
          </a:stretch>
        </p:blipFill>
        <p:spPr>
          <a:xfrm>
            <a:off x="7913016" y="1358860"/>
            <a:ext cx="4104814" cy="5603030"/>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7" name="Text 3"/>
          <p:cNvSpPr/>
          <p:nvPr/>
        </p:nvSpPr>
        <p:spPr>
          <a:xfrm>
            <a:off x="7913016" y="7171492"/>
            <a:ext cx="2772132" cy="320278"/>
          </a:xfrm>
          <a:prstGeom prst="rect">
            <a:avLst/>
          </a:prstGeom>
          <a:noFill/>
          <a:ln/>
        </p:spPr>
        <p:txBody>
          <a:bodyPr wrap="none" lIns="0" tIns="0" rIns="0" bIns="0" rtlCol="0" anchor="t"/>
          <a:lstStyle/>
          <a:p>
            <a:pPr marL="0" indent="0">
              <a:lnSpc>
                <a:spcPts val="2500"/>
              </a:lnSpc>
              <a:buNone/>
            </a:pPr>
            <a:r>
              <a:rPr lang="en-US" sz="2000" b="1" dirty="0">
                <a:solidFill>
                  <a:srgbClr val="FFFFFF"/>
                </a:solidFill>
                <a:latin typeface="Alexandria Medium" pitchFamily="34" charset="0"/>
                <a:ea typeface="Alexandria Medium" pitchFamily="34" charset="-122"/>
                <a:cs typeface="Alexandria Medium" pitchFamily="34" charset="-120"/>
              </a:rPr>
              <a:t>Personalized Weights</a:t>
            </a:r>
            <a:endParaRPr lang="en-US" sz="2000" b="1" dirty="0"/>
          </a:p>
        </p:txBody>
      </p:sp>
      <p:sp>
        <p:nvSpPr>
          <p:cNvPr id="8" name="Text 4"/>
          <p:cNvSpPr/>
          <p:nvPr/>
        </p:nvSpPr>
        <p:spPr>
          <a:xfrm>
            <a:off x="7531179" y="7331631"/>
            <a:ext cx="6509028" cy="273368"/>
          </a:xfrm>
          <a:prstGeom prst="rect">
            <a:avLst/>
          </a:prstGeom>
          <a:noFill/>
          <a:ln/>
        </p:spPr>
        <p:txBody>
          <a:bodyPr wrap="none" lIns="0" tIns="0" rIns="0" bIns="0" rtlCol="0" anchor="t"/>
          <a:lstStyle/>
          <a:p>
            <a:pPr marL="0" indent="0">
              <a:lnSpc>
                <a:spcPts val="2150"/>
              </a:lnSpc>
              <a:buNone/>
            </a:pPr>
            <a:endParaRPr lang="en-US" sz="13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27829" y="571857"/>
            <a:ext cx="10565487" cy="649843"/>
          </a:xfrm>
          <a:prstGeom prst="rect">
            <a:avLst/>
          </a:prstGeom>
          <a:noFill/>
          <a:ln/>
        </p:spPr>
        <p:txBody>
          <a:bodyPr wrap="none" lIns="0" tIns="0" rIns="0" bIns="0" rtlCol="0" anchor="t"/>
          <a:lstStyle/>
          <a:p>
            <a:pPr marL="0" indent="0">
              <a:lnSpc>
                <a:spcPts val="5100"/>
              </a:lnSpc>
              <a:buNone/>
            </a:pPr>
            <a:r>
              <a:rPr lang="en-US" sz="4050" b="1" dirty="0">
                <a:solidFill>
                  <a:srgbClr val="5CC97B"/>
                </a:solidFill>
                <a:latin typeface="Alexandria Medium" pitchFamily="34" charset="0"/>
                <a:ea typeface="Alexandria Medium" pitchFamily="34" charset="-122"/>
                <a:cs typeface="Alexandria Medium" pitchFamily="34" charset="-120"/>
              </a:rPr>
              <a:t>Business Opportunities and Target Users</a:t>
            </a:r>
            <a:endParaRPr lang="en-US" sz="4050" b="1" dirty="0"/>
          </a:p>
        </p:txBody>
      </p:sp>
      <p:pic>
        <p:nvPicPr>
          <p:cNvPr id="3" name="Image 0" descr="preencoded.png"/>
          <p:cNvPicPr>
            <a:picLocks noChangeAspect="1"/>
          </p:cNvPicPr>
          <p:nvPr/>
        </p:nvPicPr>
        <p:blipFill>
          <a:blip r:embed="rId3"/>
          <a:stretch>
            <a:fillRect/>
          </a:stretch>
        </p:blipFill>
        <p:spPr>
          <a:xfrm>
            <a:off x="727829" y="1767364"/>
            <a:ext cx="4052888" cy="4052888"/>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4" name="Text 1"/>
          <p:cNvSpPr/>
          <p:nvPr/>
        </p:nvSpPr>
        <p:spPr>
          <a:xfrm>
            <a:off x="727829" y="6054090"/>
            <a:ext cx="3025497" cy="324802"/>
          </a:xfrm>
          <a:prstGeom prst="rect">
            <a:avLst/>
          </a:prstGeom>
          <a:noFill/>
          <a:ln/>
        </p:spPr>
        <p:txBody>
          <a:bodyPr wrap="none" lIns="0" tIns="0" rIns="0" bIns="0" rtlCol="0" anchor="t"/>
          <a:lstStyle/>
          <a:p>
            <a:pPr marL="0" indent="0">
              <a:lnSpc>
                <a:spcPts val="2550"/>
              </a:lnSpc>
              <a:buNone/>
            </a:pPr>
            <a:r>
              <a:rPr lang="en-US" sz="2000" b="1" dirty="0">
                <a:solidFill>
                  <a:srgbClr val="5CC97B"/>
                </a:solidFill>
                <a:latin typeface="Alexandria Medium" pitchFamily="34" charset="0"/>
                <a:ea typeface="Alexandria Medium" pitchFamily="34" charset="-122"/>
                <a:cs typeface="Alexandria Medium" pitchFamily="34" charset="-120"/>
              </a:rPr>
              <a:t>Business Opportunities</a:t>
            </a:r>
            <a:endParaRPr lang="en-US" sz="2000" b="1" dirty="0"/>
          </a:p>
        </p:txBody>
      </p:sp>
      <p:sp>
        <p:nvSpPr>
          <p:cNvPr id="5" name="Text 2"/>
          <p:cNvSpPr/>
          <p:nvPr/>
        </p:nvSpPr>
        <p:spPr>
          <a:xfrm>
            <a:off x="727829" y="6586776"/>
            <a:ext cx="4052888" cy="665559"/>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Revenue generation through API subscription model</a:t>
            </a:r>
            <a:endParaRPr lang="en-US" sz="1600" dirty="0"/>
          </a:p>
        </p:txBody>
      </p:sp>
      <p:sp>
        <p:nvSpPr>
          <p:cNvPr id="6" name="Text 3"/>
          <p:cNvSpPr/>
          <p:nvPr/>
        </p:nvSpPr>
        <p:spPr>
          <a:xfrm>
            <a:off x="727829" y="7252335"/>
            <a:ext cx="4052888" cy="665559"/>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Data analytics services for music companies</a:t>
            </a:r>
            <a:endParaRPr lang="en-US" sz="1600" dirty="0"/>
          </a:p>
        </p:txBody>
      </p:sp>
      <p:pic>
        <p:nvPicPr>
          <p:cNvPr id="7" name="Image 1" descr="preencoded.png"/>
          <p:cNvPicPr>
            <a:picLocks noChangeAspect="1"/>
          </p:cNvPicPr>
          <p:nvPr/>
        </p:nvPicPr>
        <p:blipFill>
          <a:blip r:embed="rId4"/>
          <a:stretch>
            <a:fillRect/>
          </a:stretch>
        </p:blipFill>
        <p:spPr>
          <a:xfrm>
            <a:off x="5295543" y="1767364"/>
            <a:ext cx="4052888" cy="4052888"/>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8" name="Text 4"/>
          <p:cNvSpPr/>
          <p:nvPr/>
        </p:nvSpPr>
        <p:spPr>
          <a:xfrm>
            <a:off x="5295543" y="6054090"/>
            <a:ext cx="2599372" cy="324802"/>
          </a:xfrm>
          <a:prstGeom prst="rect">
            <a:avLst/>
          </a:prstGeom>
          <a:noFill/>
          <a:ln/>
        </p:spPr>
        <p:txBody>
          <a:bodyPr wrap="none" lIns="0" tIns="0" rIns="0" bIns="0" rtlCol="0" anchor="t"/>
          <a:lstStyle/>
          <a:p>
            <a:pPr marL="0" indent="0">
              <a:lnSpc>
                <a:spcPts val="2550"/>
              </a:lnSpc>
              <a:buNone/>
            </a:pPr>
            <a:r>
              <a:rPr lang="en-US" sz="2000" b="1" dirty="0">
                <a:solidFill>
                  <a:srgbClr val="5CC97B"/>
                </a:solidFill>
                <a:latin typeface="Alexandria Medium" pitchFamily="34" charset="0"/>
                <a:ea typeface="Alexandria Medium" pitchFamily="34" charset="-122"/>
                <a:cs typeface="Alexandria Medium" pitchFamily="34" charset="-120"/>
              </a:rPr>
              <a:t>Product Features</a:t>
            </a:r>
            <a:endParaRPr lang="en-US" sz="2000" b="1" dirty="0"/>
          </a:p>
        </p:txBody>
      </p:sp>
      <p:sp>
        <p:nvSpPr>
          <p:cNvPr id="9" name="Text 5"/>
          <p:cNvSpPr/>
          <p:nvPr/>
        </p:nvSpPr>
        <p:spPr>
          <a:xfrm>
            <a:off x="5295543" y="6586776"/>
            <a:ext cx="4052888" cy="665559"/>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Music recommendations based on danceability</a:t>
            </a:r>
            <a:endParaRPr lang="en-US" sz="1600" dirty="0"/>
          </a:p>
        </p:txBody>
      </p:sp>
      <p:sp>
        <p:nvSpPr>
          <p:cNvPr id="10" name="Text 6"/>
          <p:cNvSpPr/>
          <p:nvPr/>
        </p:nvSpPr>
        <p:spPr>
          <a:xfrm>
            <a:off x="5295543" y="7249516"/>
            <a:ext cx="4052888" cy="332780"/>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Adjustable sliders based on preference</a:t>
            </a:r>
            <a:endParaRPr lang="en-US" sz="1600" dirty="0"/>
          </a:p>
        </p:txBody>
      </p:sp>
      <p:pic>
        <p:nvPicPr>
          <p:cNvPr id="11" name="Image 2" descr="preencoded.png"/>
          <p:cNvPicPr>
            <a:picLocks noChangeAspect="1"/>
          </p:cNvPicPr>
          <p:nvPr/>
        </p:nvPicPr>
        <p:blipFill>
          <a:blip r:embed="rId5"/>
          <a:stretch>
            <a:fillRect/>
          </a:stretch>
        </p:blipFill>
        <p:spPr>
          <a:xfrm>
            <a:off x="9863257" y="1767364"/>
            <a:ext cx="4052888" cy="4052888"/>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12" name="Text 7"/>
          <p:cNvSpPr/>
          <p:nvPr/>
        </p:nvSpPr>
        <p:spPr>
          <a:xfrm>
            <a:off x="9863257" y="6054090"/>
            <a:ext cx="2599372" cy="324802"/>
          </a:xfrm>
          <a:prstGeom prst="rect">
            <a:avLst/>
          </a:prstGeom>
          <a:noFill/>
          <a:ln/>
        </p:spPr>
        <p:txBody>
          <a:bodyPr wrap="none" lIns="0" tIns="0" rIns="0" bIns="0" rtlCol="0" anchor="t"/>
          <a:lstStyle/>
          <a:p>
            <a:pPr marL="0" indent="0">
              <a:lnSpc>
                <a:spcPts val="2550"/>
              </a:lnSpc>
              <a:buNone/>
            </a:pPr>
            <a:r>
              <a:rPr lang="en-US" sz="2000" b="1" dirty="0">
                <a:solidFill>
                  <a:srgbClr val="5CC97B"/>
                </a:solidFill>
                <a:latin typeface="Alexandria Medium" pitchFamily="34" charset="0"/>
                <a:ea typeface="Alexandria Medium" pitchFamily="34" charset="-122"/>
                <a:cs typeface="Alexandria Medium" pitchFamily="34" charset="-120"/>
              </a:rPr>
              <a:t>Target User Groups</a:t>
            </a:r>
            <a:endParaRPr lang="en-US" sz="2000" b="1" dirty="0"/>
          </a:p>
        </p:txBody>
      </p:sp>
      <p:sp>
        <p:nvSpPr>
          <p:cNvPr id="13" name="Text 8"/>
          <p:cNvSpPr/>
          <p:nvPr/>
        </p:nvSpPr>
        <p:spPr>
          <a:xfrm>
            <a:off x="9863257" y="6586776"/>
            <a:ext cx="4052888" cy="665559"/>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Music enthusiasts seeking personalized experiences</a:t>
            </a:r>
            <a:endParaRPr lang="en-US" sz="1600" dirty="0"/>
          </a:p>
        </p:txBody>
      </p:sp>
      <p:sp>
        <p:nvSpPr>
          <p:cNvPr id="14" name="Text 9"/>
          <p:cNvSpPr/>
          <p:nvPr/>
        </p:nvSpPr>
        <p:spPr>
          <a:xfrm>
            <a:off x="9863257" y="7233998"/>
            <a:ext cx="4052888" cy="332780"/>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FFFFFF"/>
                </a:solidFill>
                <a:latin typeface="IBM Plex Sans" pitchFamily="34" charset="0"/>
                <a:ea typeface="IBM Plex Sans" pitchFamily="34" charset="-122"/>
                <a:cs typeface="IBM Plex Sans" pitchFamily="34" charset="-120"/>
              </a:rPr>
              <a:t>Explorers looking for new music</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575429" y="452080"/>
            <a:ext cx="6259592" cy="513755"/>
          </a:xfrm>
          <a:prstGeom prst="rect">
            <a:avLst/>
          </a:prstGeom>
          <a:noFill/>
          <a:ln/>
        </p:spPr>
        <p:txBody>
          <a:bodyPr wrap="none" lIns="0" tIns="0" rIns="0" bIns="0" rtlCol="0" anchor="t"/>
          <a:lstStyle/>
          <a:p>
            <a:pPr marL="0" indent="0">
              <a:lnSpc>
                <a:spcPts val="4000"/>
              </a:lnSpc>
              <a:buNone/>
            </a:pPr>
            <a:r>
              <a:rPr lang="en-US" sz="3200" b="1" dirty="0">
                <a:solidFill>
                  <a:srgbClr val="5CC97B"/>
                </a:solidFill>
                <a:latin typeface="Alexandria Medium" pitchFamily="34" charset="0"/>
                <a:ea typeface="Alexandria Medium" pitchFamily="34" charset="-122"/>
                <a:cs typeface="Alexandria Medium" pitchFamily="34" charset="-120"/>
              </a:rPr>
              <a:t>Feature Monetization Strategy</a:t>
            </a:r>
            <a:endParaRPr lang="en-US" sz="3200" b="1" dirty="0"/>
          </a:p>
        </p:txBody>
      </p:sp>
      <p:pic>
        <p:nvPicPr>
          <p:cNvPr id="3" name="Image 0" descr="preencoded.png"/>
          <p:cNvPicPr>
            <a:picLocks noChangeAspect="1"/>
          </p:cNvPicPr>
          <p:nvPr/>
        </p:nvPicPr>
        <p:blipFill>
          <a:blip r:embed="rId3"/>
          <a:stretch>
            <a:fillRect/>
          </a:stretch>
        </p:blipFill>
        <p:spPr>
          <a:xfrm>
            <a:off x="575429" y="1397318"/>
            <a:ext cx="4225290" cy="4225290"/>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4" name="Text 1"/>
          <p:cNvSpPr/>
          <p:nvPr/>
        </p:nvSpPr>
        <p:spPr>
          <a:xfrm>
            <a:off x="575429" y="5807512"/>
            <a:ext cx="3012758" cy="256818"/>
          </a:xfrm>
          <a:prstGeom prst="rect">
            <a:avLst/>
          </a:prstGeom>
          <a:noFill/>
          <a:ln/>
        </p:spPr>
        <p:txBody>
          <a:bodyPr wrap="none" lIns="0" tIns="0" rIns="0" bIns="0" rtlCol="0" anchor="t"/>
          <a:lstStyle/>
          <a:p>
            <a:pPr marL="0" indent="0">
              <a:lnSpc>
                <a:spcPts val="2000"/>
              </a:lnSpc>
              <a:buNone/>
            </a:pPr>
            <a:r>
              <a:rPr lang="en-US" sz="2000" b="1" dirty="0">
                <a:solidFill>
                  <a:srgbClr val="5CC97B"/>
                </a:solidFill>
                <a:latin typeface="Alexandria Medium" pitchFamily="34" charset="0"/>
                <a:ea typeface="Alexandria Medium" pitchFamily="34" charset="-122"/>
                <a:cs typeface="Alexandria Medium" pitchFamily="34" charset="-120"/>
              </a:rPr>
              <a:t>Premium Feature Integration</a:t>
            </a:r>
            <a:endParaRPr lang="en-US" sz="2000" b="1" dirty="0"/>
          </a:p>
        </p:txBody>
      </p:sp>
      <p:sp>
        <p:nvSpPr>
          <p:cNvPr id="5" name="Text 2"/>
          <p:cNvSpPr/>
          <p:nvPr/>
        </p:nvSpPr>
        <p:spPr>
          <a:xfrm>
            <a:off x="575429" y="6228636"/>
            <a:ext cx="4225290" cy="789027"/>
          </a:xfrm>
          <a:prstGeom prst="rect">
            <a:avLst/>
          </a:prstGeom>
          <a:noFill/>
          <a:ln/>
        </p:spPr>
        <p:txBody>
          <a:bodyPr wrap="square" lIns="0" tIns="0" rIns="0" bIns="0" rtlCol="0" anchor="t"/>
          <a:lstStyle/>
          <a:p>
            <a:pPr marL="342900" indent="-342900" algn="l">
              <a:lnSpc>
                <a:spcPts val="2050"/>
              </a:lnSpc>
              <a:buSzPct val="100000"/>
              <a:buChar char="•"/>
            </a:pPr>
            <a:r>
              <a:rPr lang="en-US" sz="1250" dirty="0">
                <a:solidFill>
                  <a:srgbClr val="FFFFFF"/>
                </a:solidFill>
                <a:latin typeface="IBM Plex Sans" pitchFamily="34" charset="0"/>
                <a:ea typeface="IBM Plex Sans" pitchFamily="34" charset="-122"/>
                <a:cs typeface="IBM Plex Sans" pitchFamily="34" charset="-120"/>
              </a:rPr>
              <a:t>Introduce advanced music mood and energy level filters as premium features, creating new revenue streams through enhanced subscription tiers.</a:t>
            </a:r>
            <a:endParaRPr lang="en-US" sz="1250" dirty="0"/>
          </a:p>
        </p:txBody>
      </p:sp>
      <p:pic>
        <p:nvPicPr>
          <p:cNvPr id="6" name="Image 1" descr="preencoded.png"/>
          <p:cNvPicPr>
            <a:picLocks noChangeAspect="1"/>
          </p:cNvPicPr>
          <p:nvPr/>
        </p:nvPicPr>
        <p:blipFill>
          <a:blip r:embed="rId4"/>
          <a:stretch>
            <a:fillRect/>
          </a:stretch>
        </p:blipFill>
        <p:spPr>
          <a:xfrm>
            <a:off x="5209342" y="1397318"/>
            <a:ext cx="4225290" cy="4225290"/>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7" name="Text 3"/>
          <p:cNvSpPr/>
          <p:nvPr/>
        </p:nvSpPr>
        <p:spPr>
          <a:xfrm>
            <a:off x="5209342" y="5807512"/>
            <a:ext cx="2055138" cy="256818"/>
          </a:xfrm>
          <a:prstGeom prst="rect">
            <a:avLst/>
          </a:prstGeom>
          <a:noFill/>
          <a:ln/>
        </p:spPr>
        <p:txBody>
          <a:bodyPr wrap="none" lIns="0" tIns="0" rIns="0" bIns="0" rtlCol="0" anchor="t"/>
          <a:lstStyle/>
          <a:p>
            <a:pPr marL="0" indent="0">
              <a:lnSpc>
                <a:spcPts val="2000"/>
              </a:lnSpc>
              <a:buNone/>
            </a:pPr>
            <a:r>
              <a:rPr lang="en-US" sz="2000" b="1" dirty="0">
                <a:solidFill>
                  <a:srgbClr val="5CC97B"/>
                </a:solidFill>
                <a:latin typeface="Alexandria Medium" pitchFamily="34" charset="0"/>
                <a:ea typeface="Alexandria Medium" pitchFamily="34" charset="-122"/>
                <a:cs typeface="Alexandria Medium" pitchFamily="34" charset="-120"/>
              </a:rPr>
              <a:t>Partner Integration</a:t>
            </a:r>
            <a:endParaRPr lang="en-US" sz="2000" b="1" dirty="0"/>
          </a:p>
        </p:txBody>
      </p:sp>
      <p:sp>
        <p:nvSpPr>
          <p:cNvPr id="8" name="Text 4"/>
          <p:cNvSpPr/>
          <p:nvPr/>
        </p:nvSpPr>
        <p:spPr>
          <a:xfrm>
            <a:off x="5209342" y="6228636"/>
            <a:ext cx="4225290" cy="905694"/>
          </a:xfrm>
          <a:prstGeom prst="rect">
            <a:avLst/>
          </a:prstGeom>
          <a:noFill/>
          <a:ln/>
        </p:spPr>
        <p:txBody>
          <a:bodyPr wrap="square" lIns="0" tIns="0" rIns="0" bIns="0" rtlCol="0" anchor="t"/>
          <a:lstStyle/>
          <a:p>
            <a:pPr marL="342900" indent="-342900" algn="l">
              <a:lnSpc>
                <a:spcPts val="2050"/>
              </a:lnSpc>
              <a:buSzPct val="100000"/>
              <a:buChar char="•"/>
            </a:pPr>
            <a:r>
              <a:rPr lang="en-US" sz="1250" dirty="0">
                <a:solidFill>
                  <a:srgbClr val="FFFFFF"/>
                </a:solidFill>
                <a:latin typeface="IBM Plex Sans" pitchFamily="34" charset="0"/>
                <a:ea typeface="IBM Plex Sans" pitchFamily="34" charset="-122"/>
                <a:cs typeface="IBM Plex Sans" pitchFamily="34" charset="-120"/>
              </a:rPr>
              <a:t>Enable third-party applications to integrate our feature APIs, generating revenue through API licensing while expanding the ecosystem.</a:t>
            </a:r>
            <a:endParaRPr lang="en-US" sz="1250" dirty="0"/>
          </a:p>
        </p:txBody>
      </p:sp>
      <p:pic>
        <p:nvPicPr>
          <p:cNvPr id="9" name="Image 2" descr="preencoded.png"/>
          <p:cNvPicPr>
            <a:picLocks noChangeAspect="1"/>
          </p:cNvPicPr>
          <p:nvPr/>
        </p:nvPicPr>
        <p:blipFill>
          <a:blip r:embed="rId5"/>
          <a:stretch>
            <a:fillRect/>
          </a:stretch>
        </p:blipFill>
        <p:spPr>
          <a:xfrm>
            <a:off x="9843254" y="1397318"/>
            <a:ext cx="4225290" cy="4225290"/>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10" name="Text 5"/>
          <p:cNvSpPr/>
          <p:nvPr/>
        </p:nvSpPr>
        <p:spPr>
          <a:xfrm>
            <a:off x="9843254" y="5807512"/>
            <a:ext cx="2832259" cy="256818"/>
          </a:xfrm>
          <a:prstGeom prst="rect">
            <a:avLst/>
          </a:prstGeom>
          <a:noFill/>
          <a:ln/>
        </p:spPr>
        <p:txBody>
          <a:bodyPr wrap="none" lIns="0" tIns="0" rIns="0" bIns="0" rtlCol="0" anchor="t"/>
          <a:lstStyle/>
          <a:p>
            <a:pPr marL="0" indent="0">
              <a:lnSpc>
                <a:spcPts val="2000"/>
              </a:lnSpc>
              <a:buNone/>
            </a:pPr>
            <a:r>
              <a:rPr lang="en-US" sz="2000" b="1" dirty="0">
                <a:solidFill>
                  <a:srgbClr val="5CC97B"/>
                </a:solidFill>
                <a:latin typeface="Alexandria Medium" pitchFamily="34" charset="0"/>
                <a:ea typeface="Alexandria Medium" pitchFamily="34" charset="-122"/>
                <a:cs typeface="Alexandria Medium" pitchFamily="34" charset="-120"/>
              </a:rPr>
              <a:t>Enhancing User Experience</a:t>
            </a:r>
            <a:endParaRPr lang="en-US" sz="2000" b="1" dirty="0"/>
          </a:p>
        </p:txBody>
      </p:sp>
      <p:sp>
        <p:nvSpPr>
          <p:cNvPr id="11" name="Text 6"/>
          <p:cNvSpPr/>
          <p:nvPr/>
        </p:nvSpPr>
        <p:spPr>
          <a:xfrm>
            <a:off x="9843254" y="6228636"/>
            <a:ext cx="4225290" cy="1578054"/>
          </a:xfrm>
          <a:prstGeom prst="rect">
            <a:avLst/>
          </a:prstGeom>
          <a:noFill/>
          <a:ln/>
        </p:spPr>
        <p:txBody>
          <a:bodyPr wrap="square" lIns="0" tIns="0" rIns="0" bIns="0" rtlCol="0" anchor="t"/>
          <a:lstStyle/>
          <a:p>
            <a:pPr marL="342900" indent="-342900" algn="l">
              <a:lnSpc>
                <a:spcPts val="2050"/>
              </a:lnSpc>
              <a:buSzPct val="100000"/>
              <a:buChar char="•"/>
            </a:pPr>
            <a:r>
              <a:rPr lang="en-US" sz="1250" dirty="0">
                <a:solidFill>
                  <a:srgbClr val="FFFFFF"/>
                </a:solidFill>
                <a:latin typeface="IBM Plex Sans" pitchFamily="34" charset="0"/>
                <a:ea typeface="IBM Plex Sans" pitchFamily="34" charset="-122"/>
                <a:cs typeface="IBM Plex Sans" pitchFamily="34" charset="-120"/>
              </a:rPr>
              <a:t>Provide enhanced music recommendations by leveraging feature-based similarity analysis, offering users a tailored and engaging listening experience. Users gain more control over their music journey with intuitive features that help them discover songs matching their exact preferences and current mood.</a:t>
            </a:r>
            <a:endParaRPr lang="en-US" sz="12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89" y="1586095"/>
            <a:ext cx="3195406" cy="708779"/>
          </a:xfrm>
          <a:prstGeom prst="rect">
            <a:avLst/>
          </a:prstGeom>
          <a:noFill/>
          <a:ln/>
        </p:spPr>
        <p:txBody>
          <a:bodyPr wrap="none" lIns="0" tIns="0" rIns="0" bIns="0" rtlCol="0" anchor="t"/>
          <a:lstStyle/>
          <a:p>
            <a:pPr marL="0" indent="0">
              <a:lnSpc>
                <a:spcPts val="5550"/>
              </a:lnSpc>
              <a:buNone/>
            </a:pPr>
            <a:r>
              <a:rPr lang="en-US" sz="5400" b="1" dirty="0">
                <a:solidFill>
                  <a:srgbClr val="5CC97B"/>
                </a:solidFill>
                <a:latin typeface="Alexandria Medium" pitchFamily="34" charset="0"/>
                <a:ea typeface="Alexandria Medium" pitchFamily="34" charset="-122"/>
                <a:cs typeface="Alexandria Medium" pitchFamily="34" charset="-120"/>
              </a:rPr>
              <a:t>Limitations</a:t>
            </a:r>
            <a:endParaRPr lang="en-US" sz="5400" b="1" dirty="0"/>
          </a:p>
        </p:txBody>
      </p:sp>
      <p:sp>
        <p:nvSpPr>
          <p:cNvPr id="3" name="Text 1"/>
          <p:cNvSpPr/>
          <p:nvPr/>
        </p:nvSpPr>
        <p:spPr>
          <a:xfrm>
            <a:off x="793790" y="2564490"/>
            <a:ext cx="13042821"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chemeClr val="bg1"/>
                </a:solidFill>
                <a:latin typeface="IBM Plex Sans" pitchFamily="34" charset="0"/>
                <a:ea typeface="IBM Plex Sans" pitchFamily="34" charset="-122"/>
                <a:cs typeface="IBM Plex Sans" pitchFamily="34" charset="-120"/>
              </a:rPr>
              <a:t>Dependence on Dataset Quality</a:t>
            </a:r>
            <a:r>
              <a:rPr lang="en-US" sz="1750" dirty="0">
                <a:solidFill>
                  <a:schemeClr val="bg1"/>
                </a:solidFill>
                <a:latin typeface="IBM Plex Sans" pitchFamily="34" charset="0"/>
                <a:ea typeface="IBM Plex Sans" pitchFamily="34" charset="-122"/>
                <a:cs typeface="IBM Plex Sans" pitchFamily="34" charset="-120"/>
              </a:rPr>
              <a:t>: The accuracy and relevance of recommendations are highly dependent on the completeness, diversity, and accuracy of the dataset used. If the dataset lacks variety or contains outdated information, the recommendations may not reflect current user preferences.</a:t>
            </a:r>
            <a:endParaRPr lang="en-US" sz="1750" dirty="0">
              <a:solidFill>
                <a:schemeClr val="bg1"/>
              </a:solidFill>
            </a:endParaRPr>
          </a:p>
        </p:txBody>
      </p:sp>
      <p:sp>
        <p:nvSpPr>
          <p:cNvPr id="4" name="Text 2"/>
          <p:cNvSpPr/>
          <p:nvPr/>
        </p:nvSpPr>
        <p:spPr>
          <a:xfrm>
            <a:off x="793789" y="3931799"/>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chemeClr val="bg1"/>
                </a:solidFill>
                <a:latin typeface="IBM Plex Sans" pitchFamily="34" charset="0"/>
                <a:ea typeface="IBM Plex Sans" pitchFamily="34" charset="-122"/>
                <a:cs typeface="IBM Plex Sans" pitchFamily="34" charset="-120"/>
              </a:rPr>
              <a:t>Exact Match Requirement</a:t>
            </a:r>
            <a:r>
              <a:rPr lang="en-US" sz="1750" dirty="0">
                <a:solidFill>
                  <a:schemeClr val="bg1"/>
                </a:solidFill>
                <a:latin typeface="IBM Plex Sans" pitchFamily="34" charset="0"/>
                <a:ea typeface="IBM Plex Sans" pitchFamily="34" charset="-122"/>
                <a:cs typeface="IBM Plex Sans" pitchFamily="34" charset="-120"/>
              </a:rPr>
              <a:t>: Although the project incorporates fuzzy matching, users may still face difficulties if the entered song name significantly deviates from the dataset's format, limiting accessibility for users unfamiliar with the exact titles.</a:t>
            </a:r>
            <a:endParaRPr lang="en-US" sz="1750" dirty="0">
              <a:solidFill>
                <a:schemeClr val="bg1"/>
              </a:solidFill>
            </a:endParaRPr>
          </a:p>
        </p:txBody>
      </p:sp>
      <p:sp>
        <p:nvSpPr>
          <p:cNvPr id="5" name="Text 3"/>
          <p:cNvSpPr/>
          <p:nvPr/>
        </p:nvSpPr>
        <p:spPr>
          <a:xfrm>
            <a:off x="793790" y="4936205"/>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chemeClr val="bg1"/>
                </a:solidFill>
                <a:latin typeface="IBM Plex Sans" pitchFamily="34" charset="0"/>
                <a:ea typeface="IBM Plex Sans" pitchFamily="34" charset="-122"/>
                <a:cs typeface="IBM Plex Sans" pitchFamily="34" charset="-120"/>
              </a:rPr>
              <a:t>Scalability Issues</a:t>
            </a:r>
            <a:r>
              <a:rPr lang="en-US" sz="1750" dirty="0">
                <a:solidFill>
                  <a:schemeClr val="bg1"/>
                </a:solidFill>
                <a:latin typeface="IBM Plex Sans" pitchFamily="34" charset="0"/>
                <a:ea typeface="IBM Plex Sans" pitchFamily="34" charset="-122"/>
                <a:cs typeface="IBM Plex Sans" pitchFamily="34" charset="-120"/>
              </a:rPr>
              <a:t>: The algorithm might face issues with scalability when applied to very large datasets, as the computation of similarity matrices can become resource-intensive, potentially leading to slower performance.</a:t>
            </a:r>
            <a:endParaRPr lang="en-US" sz="1750" dirty="0">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2059424"/>
            <a:ext cx="8921710" cy="708779"/>
          </a:xfrm>
          <a:prstGeom prst="rect">
            <a:avLst/>
          </a:prstGeom>
          <a:noFill/>
          <a:ln/>
        </p:spPr>
        <p:txBody>
          <a:bodyPr wrap="none" lIns="0" tIns="0" rIns="0" bIns="0" rtlCol="0" anchor="t"/>
          <a:lstStyle/>
          <a:p>
            <a:pPr marL="0" indent="0">
              <a:lnSpc>
                <a:spcPts val="5550"/>
              </a:lnSpc>
              <a:buNone/>
            </a:pPr>
            <a:r>
              <a:rPr lang="en-US" sz="4450" b="1" dirty="0">
                <a:solidFill>
                  <a:srgbClr val="5CC97B"/>
                </a:solidFill>
                <a:latin typeface="Alexandria Medium" pitchFamily="34" charset="0"/>
                <a:ea typeface="Alexandria Medium" pitchFamily="34" charset="-122"/>
                <a:cs typeface="Alexandria Medium" pitchFamily="34" charset="-120"/>
              </a:rPr>
              <a:t>Thank You for Your Attention</a:t>
            </a:r>
            <a:endParaRPr lang="en-US" sz="4450" b="1" dirty="0"/>
          </a:p>
        </p:txBody>
      </p:sp>
      <p:sp>
        <p:nvSpPr>
          <p:cNvPr id="3" name="Text 1"/>
          <p:cNvSpPr/>
          <p:nvPr/>
        </p:nvSpPr>
        <p:spPr>
          <a:xfrm>
            <a:off x="793790" y="3108365"/>
            <a:ext cx="13042821" cy="362903"/>
          </a:xfrm>
          <a:prstGeom prst="rect">
            <a:avLst/>
          </a:prstGeom>
          <a:noFill/>
          <a:ln/>
        </p:spPr>
        <p:txBody>
          <a:bodyPr wrap="none" lIns="0" tIns="0" rIns="0" bIns="0" rtlCol="0" anchor="t"/>
          <a:lstStyle/>
          <a:p>
            <a:pPr marL="0" indent="0">
              <a:lnSpc>
                <a:spcPts val="2850"/>
              </a:lnSpc>
              <a:buNone/>
            </a:pPr>
            <a:r>
              <a:rPr lang="en-US" sz="1750" dirty="0">
                <a:solidFill>
                  <a:srgbClr val="FFFFFF"/>
                </a:solidFill>
                <a:latin typeface="IBM Plex Sans" pitchFamily="34" charset="0"/>
                <a:ea typeface="IBM Plex Sans" pitchFamily="34" charset="-122"/>
                <a:cs typeface="IBM Plex Sans" pitchFamily="34" charset="-120"/>
              </a:rPr>
              <a:t>Thank you very much for your interest!</a:t>
            </a:r>
            <a:endParaRPr lang="en-US" sz="1750" dirty="0"/>
          </a:p>
        </p:txBody>
      </p:sp>
      <p:sp>
        <p:nvSpPr>
          <p:cNvPr id="4" name="Shape 2"/>
          <p:cNvSpPr/>
          <p:nvPr/>
        </p:nvSpPr>
        <p:spPr>
          <a:xfrm>
            <a:off x="793790" y="3981569"/>
            <a:ext cx="396835" cy="396835"/>
          </a:xfrm>
          <a:prstGeom prst="roundRect">
            <a:avLst>
              <a:gd name="adj" fmla="val 8574"/>
            </a:avLst>
          </a:prstGeom>
          <a:solidFill>
            <a:srgbClr val="EEE8DD"/>
          </a:solidFill>
          <a:ln/>
        </p:spPr>
      </p:sp>
      <p:sp>
        <p:nvSpPr>
          <p:cNvPr id="5" name="Text 3"/>
          <p:cNvSpPr/>
          <p:nvPr/>
        </p:nvSpPr>
        <p:spPr>
          <a:xfrm>
            <a:off x="1417439" y="3981569"/>
            <a:ext cx="2838807" cy="354330"/>
          </a:xfrm>
          <a:prstGeom prst="rect">
            <a:avLst/>
          </a:prstGeom>
          <a:noFill/>
          <a:ln/>
        </p:spPr>
        <p:txBody>
          <a:bodyPr wrap="none" lIns="0" tIns="0" rIns="0" bIns="0" rtlCol="0" anchor="t"/>
          <a:lstStyle/>
          <a:p>
            <a:pPr marL="0" indent="0">
              <a:lnSpc>
                <a:spcPts val="2750"/>
              </a:lnSpc>
              <a:buNone/>
            </a:pPr>
            <a:r>
              <a:rPr lang="en-US" sz="2200" b="1" dirty="0">
                <a:solidFill>
                  <a:srgbClr val="5CC97B"/>
                </a:solidFill>
                <a:latin typeface="Alexandria Medium" pitchFamily="34" charset="0"/>
                <a:ea typeface="Alexandria Medium" pitchFamily="34" charset="-122"/>
                <a:cs typeface="Alexandria Medium" pitchFamily="34" charset="-120"/>
              </a:rPr>
              <a:t>Questions Welcome</a:t>
            </a:r>
            <a:endParaRPr lang="en-US" sz="2200" b="1" dirty="0"/>
          </a:p>
        </p:txBody>
      </p:sp>
      <p:sp>
        <p:nvSpPr>
          <p:cNvPr id="6" name="Text 4"/>
          <p:cNvSpPr/>
          <p:nvPr/>
        </p:nvSpPr>
        <p:spPr>
          <a:xfrm>
            <a:off x="1417439" y="4471988"/>
            <a:ext cx="12419171" cy="362903"/>
          </a:xfrm>
          <a:prstGeom prst="rect">
            <a:avLst/>
          </a:prstGeom>
          <a:noFill/>
          <a:ln/>
        </p:spPr>
        <p:txBody>
          <a:bodyPr wrap="none" lIns="0" tIns="0" rIns="0" bIns="0" rtlCol="0" anchor="t"/>
          <a:lstStyle/>
          <a:p>
            <a:pPr marL="0" indent="0">
              <a:lnSpc>
                <a:spcPts val="2850"/>
              </a:lnSpc>
              <a:buNone/>
            </a:pPr>
            <a:r>
              <a:rPr lang="en-US" sz="1750" dirty="0">
                <a:solidFill>
                  <a:srgbClr val="FFFFFF"/>
                </a:solidFill>
                <a:latin typeface="IBM Plex Sans" pitchFamily="34" charset="0"/>
                <a:ea typeface="IBM Plex Sans" pitchFamily="34" charset="-122"/>
                <a:cs typeface="IBM Plex Sans" pitchFamily="34" charset="-120"/>
              </a:rPr>
              <a:t>We are happy to answer any questions</a:t>
            </a:r>
            <a:endParaRPr lang="en-US" sz="1750" dirty="0"/>
          </a:p>
        </p:txBody>
      </p:sp>
      <p:sp>
        <p:nvSpPr>
          <p:cNvPr id="7" name="Shape 5"/>
          <p:cNvSpPr/>
          <p:nvPr/>
        </p:nvSpPr>
        <p:spPr>
          <a:xfrm>
            <a:off x="793790" y="5316855"/>
            <a:ext cx="396835" cy="396835"/>
          </a:xfrm>
          <a:prstGeom prst="roundRect">
            <a:avLst>
              <a:gd name="adj" fmla="val 8574"/>
            </a:avLst>
          </a:prstGeom>
          <a:solidFill>
            <a:srgbClr val="EEE8DD"/>
          </a:solidFill>
          <a:ln/>
        </p:spPr>
      </p:sp>
      <p:sp>
        <p:nvSpPr>
          <p:cNvPr id="8" name="Text 6"/>
          <p:cNvSpPr/>
          <p:nvPr/>
        </p:nvSpPr>
        <p:spPr>
          <a:xfrm>
            <a:off x="1417439" y="5316855"/>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5CC97B"/>
                </a:solidFill>
                <a:latin typeface="Alexandria Medium" pitchFamily="34" charset="0"/>
                <a:ea typeface="Alexandria Medium" pitchFamily="34" charset="-122"/>
                <a:cs typeface="Alexandria Medium" pitchFamily="34" charset="-120"/>
              </a:rPr>
              <a:t>Open Discussion</a:t>
            </a:r>
            <a:endParaRPr lang="en-US" sz="2200" b="1" dirty="0"/>
          </a:p>
        </p:txBody>
      </p:sp>
      <p:sp>
        <p:nvSpPr>
          <p:cNvPr id="9" name="Text 7"/>
          <p:cNvSpPr/>
          <p:nvPr/>
        </p:nvSpPr>
        <p:spPr>
          <a:xfrm>
            <a:off x="1417439" y="5807273"/>
            <a:ext cx="12419171" cy="362903"/>
          </a:xfrm>
          <a:prstGeom prst="rect">
            <a:avLst/>
          </a:prstGeom>
          <a:noFill/>
          <a:ln/>
        </p:spPr>
        <p:txBody>
          <a:bodyPr wrap="none" lIns="0" tIns="0" rIns="0" bIns="0" rtlCol="0" anchor="t"/>
          <a:lstStyle/>
          <a:p>
            <a:pPr marL="0" indent="0">
              <a:lnSpc>
                <a:spcPts val="2850"/>
              </a:lnSpc>
              <a:buNone/>
            </a:pPr>
            <a:r>
              <a:rPr lang="en-US" sz="1750" dirty="0">
                <a:solidFill>
                  <a:srgbClr val="FFFFFF"/>
                </a:solidFill>
                <a:latin typeface="IBM Plex Sans" pitchFamily="34" charset="0"/>
                <a:ea typeface="IBM Plex Sans" pitchFamily="34" charset="-122"/>
                <a:cs typeface="IBM Plex Sans" pitchFamily="34" charset="-120"/>
              </a:rPr>
              <a:t>Looking forward to in-depth conversations with you</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6494" y="762238"/>
            <a:ext cx="7643813" cy="1339453"/>
          </a:xfrm>
          <a:prstGeom prst="rect">
            <a:avLst/>
          </a:prstGeom>
          <a:noFill/>
          <a:ln/>
        </p:spPr>
        <p:txBody>
          <a:bodyPr wrap="square" lIns="0" tIns="0" rIns="0" bIns="0" rtlCol="0" anchor="t"/>
          <a:lstStyle/>
          <a:p>
            <a:pPr marL="0" indent="0">
              <a:lnSpc>
                <a:spcPts val="5250"/>
              </a:lnSpc>
              <a:buNone/>
            </a:pPr>
            <a:r>
              <a:rPr lang="en-US" sz="4200" b="1" dirty="0">
                <a:solidFill>
                  <a:srgbClr val="5CC97B"/>
                </a:solidFill>
                <a:latin typeface="Alexandria Medium" pitchFamily="34" charset="0"/>
                <a:ea typeface="Alexandria Medium" pitchFamily="34" charset="-122"/>
                <a:cs typeface="Alexandria Medium" pitchFamily="34" charset="-120"/>
              </a:rPr>
              <a:t>Project Overview &amp; Objectives</a:t>
            </a:r>
            <a:endParaRPr lang="en-US" sz="4200" b="1" dirty="0"/>
          </a:p>
        </p:txBody>
      </p:sp>
      <p:sp>
        <p:nvSpPr>
          <p:cNvPr id="4" name="Shape 1"/>
          <p:cNvSpPr/>
          <p:nvPr/>
        </p:nvSpPr>
        <p:spPr>
          <a:xfrm>
            <a:off x="6236494" y="2664262"/>
            <a:ext cx="482203" cy="482203"/>
          </a:xfrm>
          <a:prstGeom prst="roundRect">
            <a:avLst>
              <a:gd name="adj" fmla="val 6667"/>
            </a:avLst>
          </a:prstGeom>
          <a:solidFill>
            <a:srgbClr val="FFFFFF"/>
          </a:solidFill>
          <a:ln/>
        </p:spPr>
      </p:sp>
      <p:sp>
        <p:nvSpPr>
          <p:cNvPr id="5" name="Text 2"/>
          <p:cNvSpPr/>
          <p:nvPr/>
        </p:nvSpPr>
        <p:spPr>
          <a:xfrm>
            <a:off x="6416159" y="2744629"/>
            <a:ext cx="122873" cy="321469"/>
          </a:xfrm>
          <a:prstGeom prst="rect">
            <a:avLst/>
          </a:prstGeom>
          <a:noFill/>
          <a:ln/>
        </p:spPr>
        <p:txBody>
          <a:bodyPr wrap="none" lIns="0" tIns="0" rIns="0" bIns="0" rtlCol="0" anchor="t"/>
          <a:lstStyle/>
          <a:p>
            <a:pPr marL="0" indent="0" algn="ctr">
              <a:lnSpc>
                <a:spcPts val="2500"/>
              </a:lnSpc>
              <a:buNone/>
            </a:pPr>
            <a:r>
              <a:rPr lang="en-US" sz="2500" dirty="0">
                <a:solidFill>
                  <a:srgbClr val="000000"/>
                </a:solidFill>
                <a:latin typeface="Alexandria Medium" pitchFamily="34" charset="0"/>
                <a:ea typeface="Alexandria Medium" pitchFamily="34" charset="-122"/>
                <a:cs typeface="Alexandria Medium" pitchFamily="34" charset="-120"/>
              </a:rPr>
              <a:t>1</a:t>
            </a:r>
            <a:endParaRPr lang="en-US" sz="2500" dirty="0"/>
          </a:p>
        </p:txBody>
      </p:sp>
      <p:sp>
        <p:nvSpPr>
          <p:cNvPr id="6" name="Text 3"/>
          <p:cNvSpPr/>
          <p:nvPr/>
        </p:nvSpPr>
        <p:spPr>
          <a:xfrm>
            <a:off x="6933009" y="2664262"/>
            <a:ext cx="3018234" cy="669608"/>
          </a:xfrm>
          <a:prstGeom prst="rect">
            <a:avLst/>
          </a:prstGeom>
          <a:noFill/>
          <a:ln/>
        </p:spPr>
        <p:txBody>
          <a:bodyPr wrap="square" lIns="0" tIns="0" rIns="0" bIns="0" rtlCol="0" anchor="t"/>
          <a:lstStyle/>
          <a:p>
            <a:pPr marL="0" indent="0">
              <a:lnSpc>
                <a:spcPts val="2600"/>
              </a:lnSpc>
              <a:buNone/>
            </a:pPr>
            <a:r>
              <a:rPr lang="en-US" sz="2100" b="1" dirty="0">
                <a:solidFill>
                  <a:srgbClr val="5CC97B"/>
                </a:solidFill>
                <a:latin typeface="Alexandria Medium" pitchFamily="34" charset="0"/>
                <a:ea typeface="Alexandria Medium" pitchFamily="34" charset="-122"/>
                <a:cs typeface="Alexandria Medium" pitchFamily="34" charset="-120"/>
              </a:rPr>
              <a:t>Enhance User Experience</a:t>
            </a:r>
            <a:endParaRPr lang="en-US" sz="2100" b="1" dirty="0"/>
          </a:p>
        </p:txBody>
      </p:sp>
      <p:sp>
        <p:nvSpPr>
          <p:cNvPr id="7" name="Text 4"/>
          <p:cNvSpPr/>
          <p:nvPr/>
        </p:nvSpPr>
        <p:spPr>
          <a:xfrm>
            <a:off x="6933009" y="3462457"/>
            <a:ext cx="3018234" cy="1714500"/>
          </a:xfrm>
          <a:prstGeom prst="rect">
            <a:avLst/>
          </a:prstGeom>
          <a:noFill/>
          <a:ln/>
        </p:spPr>
        <p:txBody>
          <a:bodyPr wrap="square" lIns="0" tIns="0" rIns="0" bIns="0" rtlCol="0" anchor="t"/>
          <a:lstStyle/>
          <a:p>
            <a:pPr marL="0" indent="0">
              <a:lnSpc>
                <a:spcPts val="2700"/>
              </a:lnSpc>
              <a:buNone/>
            </a:pPr>
            <a:r>
              <a:rPr lang="en-US" sz="1650" dirty="0">
                <a:solidFill>
                  <a:srgbClr val="FFFFFF"/>
                </a:solidFill>
                <a:latin typeface="IBM Plex Sans" pitchFamily="34" charset="0"/>
                <a:ea typeface="IBM Plex Sans" pitchFamily="34" charset="-122"/>
                <a:cs typeface="IBM Plex Sans" pitchFamily="34" charset="-120"/>
              </a:rPr>
              <a:t>Design an innovative feature for Spotify to improve user engagement through personalized music discovery experiences.</a:t>
            </a:r>
            <a:endParaRPr lang="en-US" sz="1650" dirty="0"/>
          </a:p>
        </p:txBody>
      </p:sp>
      <p:sp>
        <p:nvSpPr>
          <p:cNvPr id="8" name="Shape 5"/>
          <p:cNvSpPr/>
          <p:nvPr/>
        </p:nvSpPr>
        <p:spPr>
          <a:xfrm>
            <a:off x="10165556" y="2664262"/>
            <a:ext cx="482203" cy="482203"/>
          </a:xfrm>
          <a:prstGeom prst="roundRect">
            <a:avLst>
              <a:gd name="adj" fmla="val 6667"/>
            </a:avLst>
          </a:prstGeom>
          <a:solidFill>
            <a:srgbClr val="FFFFFF"/>
          </a:solidFill>
          <a:ln/>
        </p:spPr>
      </p:sp>
      <p:sp>
        <p:nvSpPr>
          <p:cNvPr id="9" name="Text 6"/>
          <p:cNvSpPr/>
          <p:nvPr/>
        </p:nvSpPr>
        <p:spPr>
          <a:xfrm>
            <a:off x="10311765" y="2744629"/>
            <a:ext cx="189667" cy="321469"/>
          </a:xfrm>
          <a:prstGeom prst="rect">
            <a:avLst/>
          </a:prstGeom>
          <a:noFill/>
          <a:ln/>
        </p:spPr>
        <p:txBody>
          <a:bodyPr wrap="none" lIns="0" tIns="0" rIns="0" bIns="0" rtlCol="0" anchor="t"/>
          <a:lstStyle/>
          <a:p>
            <a:pPr marL="0" indent="0" algn="ctr">
              <a:lnSpc>
                <a:spcPts val="2500"/>
              </a:lnSpc>
              <a:buNone/>
            </a:pPr>
            <a:r>
              <a:rPr lang="en-US" sz="2500" dirty="0">
                <a:solidFill>
                  <a:srgbClr val="000000"/>
                </a:solidFill>
                <a:latin typeface="Alexandria Medium" pitchFamily="34" charset="0"/>
                <a:ea typeface="Alexandria Medium" pitchFamily="34" charset="-122"/>
                <a:cs typeface="Alexandria Medium" pitchFamily="34" charset="-120"/>
              </a:rPr>
              <a:t>2</a:t>
            </a:r>
            <a:endParaRPr lang="en-US" sz="2500" dirty="0"/>
          </a:p>
        </p:txBody>
      </p:sp>
      <p:sp>
        <p:nvSpPr>
          <p:cNvPr id="10" name="Text 7"/>
          <p:cNvSpPr/>
          <p:nvPr/>
        </p:nvSpPr>
        <p:spPr>
          <a:xfrm>
            <a:off x="10862072" y="2664262"/>
            <a:ext cx="3018234" cy="669608"/>
          </a:xfrm>
          <a:prstGeom prst="rect">
            <a:avLst/>
          </a:prstGeom>
          <a:noFill/>
          <a:ln/>
        </p:spPr>
        <p:txBody>
          <a:bodyPr wrap="square" lIns="0" tIns="0" rIns="0" bIns="0" rtlCol="0" anchor="t"/>
          <a:lstStyle/>
          <a:p>
            <a:pPr marL="0" indent="0">
              <a:lnSpc>
                <a:spcPts val="2600"/>
              </a:lnSpc>
              <a:buNone/>
            </a:pPr>
            <a:r>
              <a:rPr lang="en-US" sz="2100" b="1" dirty="0">
                <a:solidFill>
                  <a:srgbClr val="5CC97B"/>
                </a:solidFill>
                <a:latin typeface="Alexandria Medium" pitchFamily="34" charset="0"/>
                <a:ea typeface="Alexandria Medium" pitchFamily="34" charset="-122"/>
                <a:cs typeface="Alexandria Medium" pitchFamily="34" charset="-120"/>
              </a:rPr>
              <a:t>Feature-Driven Optimization</a:t>
            </a:r>
            <a:endParaRPr lang="en-US" sz="2100" b="1" dirty="0"/>
          </a:p>
        </p:txBody>
      </p:sp>
      <p:sp>
        <p:nvSpPr>
          <p:cNvPr id="11" name="Text 8"/>
          <p:cNvSpPr/>
          <p:nvPr/>
        </p:nvSpPr>
        <p:spPr>
          <a:xfrm>
            <a:off x="10862072" y="3462457"/>
            <a:ext cx="3018234" cy="1714500"/>
          </a:xfrm>
          <a:prstGeom prst="rect">
            <a:avLst/>
          </a:prstGeom>
          <a:noFill/>
          <a:ln/>
        </p:spPr>
        <p:txBody>
          <a:bodyPr wrap="square" lIns="0" tIns="0" rIns="0" bIns="0" rtlCol="0" anchor="t"/>
          <a:lstStyle/>
          <a:p>
            <a:pPr marL="0" indent="0">
              <a:lnSpc>
                <a:spcPts val="2700"/>
              </a:lnSpc>
              <a:buNone/>
            </a:pPr>
            <a:r>
              <a:rPr lang="en-US" sz="1650" dirty="0">
                <a:solidFill>
                  <a:srgbClr val="FFFFFF"/>
                </a:solidFill>
                <a:latin typeface="IBM Plex Sans" pitchFamily="34" charset="0"/>
                <a:ea typeface="IBM Plex Sans" pitchFamily="34" charset="-122"/>
                <a:cs typeface="IBM Plex Sans" pitchFamily="34" charset="-120"/>
              </a:rPr>
              <a:t>Develop new functionalities based on musical attributes (such as danceability, mood) to optimize music recommendation experience.</a:t>
            </a:r>
            <a:endParaRPr lang="en-US" sz="1650" dirty="0"/>
          </a:p>
        </p:txBody>
      </p:sp>
      <p:sp>
        <p:nvSpPr>
          <p:cNvPr id="12" name="Shape 9"/>
          <p:cNvSpPr/>
          <p:nvPr/>
        </p:nvSpPr>
        <p:spPr>
          <a:xfrm>
            <a:off x="6236494" y="5632371"/>
            <a:ext cx="482203" cy="482203"/>
          </a:xfrm>
          <a:prstGeom prst="roundRect">
            <a:avLst>
              <a:gd name="adj" fmla="val 6667"/>
            </a:avLst>
          </a:prstGeom>
          <a:solidFill>
            <a:srgbClr val="FFFFFF"/>
          </a:solidFill>
          <a:ln/>
        </p:spPr>
      </p:sp>
      <p:sp>
        <p:nvSpPr>
          <p:cNvPr id="13" name="Text 10"/>
          <p:cNvSpPr/>
          <p:nvPr/>
        </p:nvSpPr>
        <p:spPr>
          <a:xfrm>
            <a:off x="6382226" y="5712738"/>
            <a:ext cx="190738" cy="321469"/>
          </a:xfrm>
          <a:prstGeom prst="rect">
            <a:avLst/>
          </a:prstGeom>
          <a:noFill/>
          <a:ln/>
        </p:spPr>
        <p:txBody>
          <a:bodyPr wrap="none" lIns="0" tIns="0" rIns="0" bIns="0" rtlCol="0" anchor="t"/>
          <a:lstStyle/>
          <a:p>
            <a:pPr marL="0" indent="0" algn="ctr">
              <a:lnSpc>
                <a:spcPts val="2500"/>
              </a:lnSpc>
              <a:buNone/>
            </a:pPr>
            <a:r>
              <a:rPr lang="en-US" sz="2500" dirty="0">
                <a:solidFill>
                  <a:srgbClr val="000000"/>
                </a:solidFill>
                <a:latin typeface="Alexandria Medium" pitchFamily="34" charset="0"/>
                <a:ea typeface="Alexandria Medium" pitchFamily="34" charset="-122"/>
                <a:cs typeface="Alexandria Medium" pitchFamily="34" charset="-120"/>
              </a:rPr>
              <a:t>3</a:t>
            </a:r>
            <a:endParaRPr lang="en-US" sz="2500" dirty="0"/>
          </a:p>
        </p:txBody>
      </p:sp>
      <p:sp>
        <p:nvSpPr>
          <p:cNvPr id="14" name="Text 11"/>
          <p:cNvSpPr/>
          <p:nvPr/>
        </p:nvSpPr>
        <p:spPr>
          <a:xfrm>
            <a:off x="6933009" y="5632371"/>
            <a:ext cx="2679025" cy="334804"/>
          </a:xfrm>
          <a:prstGeom prst="rect">
            <a:avLst/>
          </a:prstGeom>
          <a:noFill/>
          <a:ln/>
        </p:spPr>
        <p:txBody>
          <a:bodyPr wrap="none" lIns="0" tIns="0" rIns="0" bIns="0" rtlCol="0" anchor="t"/>
          <a:lstStyle/>
          <a:p>
            <a:pPr marL="0" indent="0">
              <a:lnSpc>
                <a:spcPts val="2600"/>
              </a:lnSpc>
              <a:buNone/>
            </a:pPr>
            <a:r>
              <a:rPr lang="en-US" sz="2100" b="1" dirty="0">
                <a:solidFill>
                  <a:srgbClr val="5CC97B"/>
                </a:solidFill>
                <a:latin typeface="Alexandria Medium" pitchFamily="34" charset="0"/>
                <a:ea typeface="Alexandria Medium" pitchFamily="34" charset="-122"/>
                <a:cs typeface="Alexandria Medium" pitchFamily="34" charset="-120"/>
              </a:rPr>
              <a:t>Data-Driven Design</a:t>
            </a:r>
            <a:endParaRPr lang="en-US" sz="2100" b="1" dirty="0"/>
          </a:p>
        </p:txBody>
      </p:sp>
      <p:sp>
        <p:nvSpPr>
          <p:cNvPr id="15" name="Text 12"/>
          <p:cNvSpPr/>
          <p:nvPr/>
        </p:nvSpPr>
        <p:spPr>
          <a:xfrm>
            <a:off x="6933009" y="6095762"/>
            <a:ext cx="6947297" cy="1371600"/>
          </a:xfrm>
          <a:prstGeom prst="rect">
            <a:avLst/>
          </a:prstGeom>
          <a:noFill/>
          <a:ln/>
        </p:spPr>
        <p:txBody>
          <a:bodyPr wrap="square" lIns="0" tIns="0" rIns="0" bIns="0" rtlCol="0" anchor="t"/>
          <a:lstStyle/>
          <a:p>
            <a:pPr marL="0" indent="0">
              <a:lnSpc>
                <a:spcPts val="2700"/>
              </a:lnSpc>
              <a:buNone/>
            </a:pPr>
            <a:r>
              <a:rPr lang="en-US" sz="1650" dirty="0">
                <a:solidFill>
                  <a:srgbClr val="FFFFFF"/>
                </a:solidFill>
                <a:latin typeface="IBM Plex Sans" pitchFamily="34" charset="0"/>
                <a:ea typeface="IBM Plex Sans" pitchFamily="34" charset="-122"/>
                <a:cs typeface="IBM Plex Sans" pitchFamily="34" charset="-120"/>
              </a:rPr>
              <a:t>Leverage the music recommendation system's ability to analyze song features and similarities to inform the design of new personalized discovery features, enhancing user engagement and creating tailored music exploration journeys.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88003" y="377661"/>
            <a:ext cx="4649986" cy="326112"/>
          </a:xfrm>
          <a:prstGeom prst="rect">
            <a:avLst/>
          </a:prstGeom>
          <a:noFill/>
          <a:ln/>
        </p:spPr>
        <p:txBody>
          <a:bodyPr wrap="none" lIns="0" tIns="0" rIns="0" bIns="0" rtlCol="0" anchor="t"/>
          <a:lstStyle/>
          <a:p>
            <a:pPr marL="0" indent="0">
              <a:lnSpc>
                <a:spcPts val="2750"/>
              </a:lnSpc>
              <a:buNone/>
            </a:pPr>
            <a:r>
              <a:rPr lang="en-US" sz="3600" b="1" dirty="0">
                <a:solidFill>
                  <a:srgbClr val="5CC97B"/>
                </a:solidFill>
                <a:latin typeface="Alexandria Medium" pitchFamily="34" charset="0"/>
                <a:ea typeface="Alexandria Medium" pitchFamily="34" charset="-122"/>
                <a:cs typeface="Alexandria Medium" pitchFamily="34" charset="-120"/>
              </a:rPr>
              <a:t>Database Summary</a:t>
            </a:r>
            <a:endParaRPr lang="en-US" sz="3600" b="1" dirty="0"/>
          </a:p>
        </p:txBody>
      </p:sp>
      <p:sp>
        <p:nvSpPr>
          <p:cNvPr id="3" name="Text 1"/>
          <p:cNvSpPr/>
          <p:nvPr/>
        </p:nvSpPr>
        <p:spPr>
          <a:xfrm>
            <a:off x="744545" y="831288"/>
            <a:ext cx="8449891" cy="266462"/>
          </a:xfrm>
          <a:prstGeom prst="rect">
            <a:avLst/>
          </a:prstGeom>
          <a:noFill/>
          <a:ln/>
        </p:spPr>
        <p:txBody>
          <a:bodyPr wrap="none" lIns="0" tIns="0" rIns="0" bIns="0" rtlCol="0" anchor="t"/>
          <a:lstStyle/>
          <a:p>
            <a:pPr marL="0" indent="0">
              <a:lnSpc>
                <a:spcPts val="1400"/>
              </a:lnSpc>
              <a:buNone/>
            </a:pPr>
            <a:r>
              <a:rPr lang="en-US" sz="1400" dirty="0">
                <a:solidFill>
                  <a:srgbClr val="FFFFFF"/>
                </a:solidFill>
                <a:latin typeface="IBM Plex Sans" pitchFamily="34" charset="0"/>
                <a:ea typeface="IBM Plex Sans" pitchFamily="34" charset="-122"/>
                <a:cs typeface="IBM Plex Sans" pitchFamily="34" charset="-120"/>
              </a:rPr>
              <a:t>Analysis of more than 28000+ tracks on Spotify till 2020, reveals insights about music preferences and listening patterns:</a:t>
            </a:r>
            <a:endParaRPr lang="en-US" sz="1400" dirty="0"/>
          </a:p>
        </p:txBody>
      </p:sp>
      <p:sp>
        <p:nvSpPr>
          <p:cNvPr id="4" name="Shape 2"/>
          <p:cNvSpPr/>
          <p:nvPr/>
        </p:nvSpPr>
        <p:spPr>
          <a:xfrm>
            <a:off x="432852" y="1358146"/>
            <a:ext cx="255151" cy="255151"/>
          </a:xfrm>
          <a:prstGeom prst="roundRect">
            <a:avLst>
              <a:gd name="adj" fmla="val 6667"/>
            </a:avLst>
          </a:prstGeom>
          <a:solidFill>
            <a:srgbClr val="EEE8DD"/>
          </a:solidFill>
          <a:ln/>
        </p:spPr>
      </p:sp>
      <p:sp>
        <p:nvSpPr>
          <p:cNvPr id="5" name="Text 3"/>
          <p:cNvSpPr/>
          <p:nvPr/>
        </p:nvSpPr>
        <p:spPr>
          <a:xfrm>
            <a:off x="527864" y="1400651"/>
            <a:ext cx="65008" cy="170140"/>
          </a:xfrm>
          <a:prstGeom prst="rect">
            <a:avLst/>
          </a:prstGeom>
          <a:noFill/>
          <a:ln/>
        </p:spPr>
        <p:txBody>
          <a:bodyPr wrap="none" lIns="0" tIns="0" rIns="0" bIns="0" rtlCol="0" anchor="t"/>
          <a:lstStyle/>
          <a:p>
            <a:pPr marL="0" indent="0" algn="ctr">
              <a:lnSpc>
                <a:spcPts val="1300"/>
              </a:lnSpc>
              <a:buNone/>
            </a:pPr>
            <a:r>
              <a:rPr lang="en-US" sz="1300" dirty="0">
                <a:solidFill>
                  <a:srgbClr val="000000"/>
                </a:solidFill>
                <a:latin typeface="Alexandria Medium" pitchFamily="34" charset="0"/>
                <a:ea typeface="Alexandria Medium" pitchFamily="34" charset="-122"/>
                <a:cs typeface="Alexandria Medium" pitchFamily="34" charset="-120"/>
              </a:rPr>
              <a:t>1</a:t>
            </a:r>
            <a:endParaRPr lang="en-US" sz="1300" dirty="0"/>
          </a:p>
        </p:txBody>
      </p:sp>
      <p:sp>
        <p:nvSpPr>
          <p:cNvPr id="6" name="Text 4"/>
          <p:cNvSpPr/>
          <p:nvPr/>
        </p:nvSpPr>
        <p:spPr>
          <a:xfrm>
            <a:off x="809167" y="1266462"/>
            <a:ext cx="1417558" cy="177165"/>
          </a:xfrm>
          <a:prstGeom prst="rect">
            <a:avLst/>
          </a:prstGeom>
          <a:noFill/>
          <a:ln/>
        </p:spPr>
        <p:txBody>
          <a:bodyPr wrap="none" lIns="0" tIns="0" rIns="0" bIns="0" rtlCol="0" anchor="t"/>
          <a:lstStyle/>
          <a:p>
            <a:pPr marL="0" indent="0">
              <a:lnSpc>
                <a:spcPts val="1350"/>
              </a:lnSpc>
              <a:buNone/>
            </a:pPr>
            <a:r>
              <a:rPr lang="en-US" sz="2000" b="1" dirty="0">
                <a:solidFill>
                  <a:srgbClr val="5CC97B"/>
                </a:solidFill>
                <a:latin typeface="Alexandria Medium" pitchFamily="34" charset="0"/>
                <a:ea typeface="Alexandria Medium" pitchFamily="34" charset="-122"/>
                <a:cs typeface="Alexandria Medium" pitchFamily="34" charset="-120"/>
              </a:rPr>
              <a:t>Dataset Scale</a:t>
            </a:r>
            <a:endParaRPr lang="en-US" sz="2000" b="1" dirty="0"/>
          </a:p>
        </p:txBody>
      </p:sp>
      <p:sp>
        <p:nvSpPr>
          <p:cNvPr id="7" name="Text 5"/>
          <p:cNvSpPr/>
          <p:nvPr/>
        </p:nvSpPr>
        <p:spPr>
          <a:xfrm>
            <a:off x="819567" y="1487043"/>
            <a:ext cx="4168140" cy="544354"/>
          </a:xfrm>
          <a:prstGeom prst="rect">
            <a:avLst/>
          </a:prstGeom>
          <a:noFill/>
          <a:ln/>
        </p:spPr>
        <p:txBody>
          <a:bodyPr wrap="square" lIns="0" tIns="0" rIns="0" bIns="0" rtlCol="0" anchor="t"/>
          <a:lstStyle/>
          <a:p>
            <a:pPr marL="0" indent="0">
              <a:lnSpc>
                <a:spcPts val="1400"/>
              </a:lnSpc>
              <a:buNone/>
            </a:pPr>
            <a:r>
              <a:rPr lang="en-US" sz="1200" dirty="0">
                <a:solidFill>
                  <a:srgbClr val="FFFFFF"/>
                </a:solidFill>
                <a:latin typeface="IBM Plex Sans" pitchFamily="34" charset="0"/>
                <a:ea typeface="IBM Plex Sans" pitchFamily="34" charset="-122"/>
                <a:cs typeface="IBM Plex Sans" pitchFamily="34" charset="-120"/>
              </a:rPr>
              <a:t>28,356 tracks (rows of data) across 6 genres and 24 subgenres, and varying attributes like danceability, energy, speechines, tempo, loudness, mode, speechiness, acousticness, instrumentalness, liveness and valence</a:t>
            </a:r>
            <a:endParaRPr lang="en-US" sz="1200" dirty="0"/>
          </a:p>
        </p:txBody>
      </p:sp>
      <p:sp>
        <p:nvSpPr>
          <p:cNvPr id="8" name="Shape 6"/>
          <p:cNvSpPr/>
          <p:nvPr/>
        </p:nvSpPr>
        <p:spPr>
          <a:xfrm>
            <a:off x="5082838" y="1358146"/>
            <a:ext cx="255151" cy="255151"/>
          </a:xfrm>
          <a:prstGeom prst="roundRect">
            <a:avLst>
              <a:gd name="adj" fmla="val 6667"/>
            </a:avLst>
          </a:prstGeom>
          <a:solidFill>
            <a:srgbClr val="EEE8DD"/>
          </a:solidFill>
          <a:ln/>
        </p:spPr>
      </p:sp>
      <p:sp>
        <p:nvSpPr>
          <p:cNvPr id="9" name="Text 7"/>
          <p:cNvSpPr/>
          <p:nvPr/>
        </p:nvSpPr>
        <p:spPr>
          <a:xfrm>
            <a:off x="5160229" y="1400651"/>
            <a:ext cx="100370" cy="170140"/>
          </a:xfrm>
          <a:prstGeom prst="rect">
            <a:avLst/>
          </a:prstGeom>
          <a:noFill/>
          <a:ln/>
        </p:spPr>
        <p:txBody>
          <a:bodyPr wrap="none" lIns="0" tIns="0" rIns="0" bIns="0" rtlCol="0" anchor="t"/>
          <a:lstStyle/>
          <a:p>
            <a:pPr marL="0" indent="0" algn="ctr">
              <a:lnSpc>
                <a:spcPts val="1300"/>
              </a:lnSpc>
              <a:buNone/>
            </a:pPr>
            <a:r>
              <a:rPr lang="en-US" sz="1300" dirty="0">
                <a:solidFill>
                  <a:srgbClr val="000000"/>
                </a:solidFill>
                <a:latin typeface="Alexandria Medium" pitchFamily="34" charset="0"/>
                <a:ea typeface="Alexandria Medium" pitchFamily="34" charset="-122"/>
                <a:cs typeface="Alexandria Medium" pitchFamily="34" charset="-120"/>
              </a:rPr>
              <a:t>2</a:t>
            </a:r>
            <a:endParaRPr lang="en-US" sz="1300" dirty="0"/>
          </a:p>
        </p:txBody>
      </p:sp>
      <p:sp>
        <p:nvSpPr>
          <p:cNvPr id="10" name="Text 8"/>
          <p:cNvSpPr/>
          <p:nvPr/>
        </p:nvSpPr>
        <p:spPr>
          <a:xfrm>
            <a:off x="5451337" y="1302228"/>
            <a:ext cx="2647634" cy="255151"/>
          </a:xfrm>
          <a:prstGeom prst="rect">
            <a:avLst/>
          </a:prstGeom>
          <a:noFill/>
          <a:ln/>
        </p:spPr>
        <p:txBody>
          <a:bodyPr wrap="none" lIns="0" tIns="0" rIns="0" bIns="0" rtlCol="0" anchor="t"/>
          <a:lstStyle/>
          <a:p>
            <a:pPr marL="0" indent="0">
              <a:lnSpc>
                <a:spcPts val="1350"/>
              </a:lnSpc>
              <a:buNone/>
            </a:pPr>
            <a:r>
              <a:rPr lang="en-US" sz="2000" b="1" dirty="0">
                <a:solidFill>
                  <a:srgbClr val="5CC97B"/>
                </a:solidFill>
                <a:latin typeface="Alexandria Medium" pitchFamily="34" charset="0"/>
                <a:ea typeface="Alexandria Medium" pitchFamily="34" charset="-122"/>
                <a:cs typeface="Alexandria Medium" pitchFamily="34" charset="-120"/>
              </a:rPr>
              <a:t>Genre Performance</a:t>
            </a:r>
            <a:endParaRPr lang="en-US" sz="2000" b="1" dirty="0"/>
          </a:p>
        </p:txBody>
      </p:sp>
      <p:sp>
        <p:nvSpPr>
          <p:cNvPr id="11" name="Text 9"/>
          <p:cNvSpPr/>
          <p:nvPr/>
        </p:nvSpPr>
        <p:spPr>
          <a:xfrm>
            <a:off x="5451337" y="1502699"/>
            <a:ext cx="4168140" cy="544354"/>
          </a:xfrm>
          <a:prstGeom prst="rect">
            <a:avLst/>
          </a:prstGeom>
          <a:noFill/>
          <a:ln/>
        </p:spPr>
        <p:txBody>
          <a:bodyPr wrap="square" lIns="0" tIns="0" rIns="0" bIns="0" rtlCol="0" anchor="t"/>
          <a:lstStyle/>
          <a:p>
            <a:pPr marL="0" indent="0">
              <a:lnSpc>
                <a:spcPts val="1400"/>
              </a:lnSpc>
              <a:buNone/>
            </a:pPr>
            <a:r>
              <a:rPr lang="en-US" sz="1200" dirty="0">
                <a:solidFill>
                  <a:srgbClr val="FFFFFF"/>
                </a:solidFill>
                <a:latin typeface="IBM Plex Sans" pitchFamily="34" charset="0"/>
                <a:ea typeface="IBM Plex Sans" pitchFamily="34" charset="-122"/>
                <a:cs typeface="IBM Plex Sans" pitchFamily="34" charset="-120"/>
              </a:rPr>
              <a:t>Over 10,000 artists in genres like Pop, Rap, Rock and much more, visualised based on their average popularity. Genres are further subcaterized on the basis of Sub-Genres.</a:t>
            </a:r>
            <a:endParaRPr lang="en-US" sz="1200" dirty="0"/>
          </a:p>
        </p:txBody>
      </p:sp>
      <p:sp>
        <p:nvSpPr>
          <p:cNvPr id="12" name="Shape 10"/>
          <p:cNvSpPr/>
          <p:nvPr/>
        </p:nvSpPr>
        <p:spPr>
          <a:xfrm>
            <a:off x="9732824" y="1358146"/>
            <a:ext cx="255151" cy="255151"/>
          </a:xfrm>
          <a:prstGeom prst="roundRect">
            <a:avLst>
              <a:gd name="adj" fmla="val 6667"/>
            </a:avLst>
          </a:prstGeom>
          <a:solidFill>
            <a:srgbClr val="EEE8DD"/>
          </a:solidFill>
          <a:ln/>
        </p:spPr>
      </p:sp>
      <p:sp>
        <p:nvSpPr>
          <p:cNvPr id="13" name="Text 11"/>
          <p:cNvSpPr/>
          <p:nvPr/>
        </p:nvSpPr>
        <p:spPr>
          <a:xfrm>
            <a:off x="9809977" y="1400651"/>
            <a:ext cx="100846" cy="170140"/>
          </a:xfrm>
          <a:prstGeom prst="rect">
            <a:avLst/>
          </a:prstGeom>
          <a:noFill/>
          <a:ln/>
        </p:spPr>
        <p:txBody>
          <a:bodyPr wrap="none" lIns="0" tIns="0" rIns="0" bIns="0" rtlCol="0" anchor="t"/>
          <a:lstStyle/>
          <a:p>
            <a:pPr marL="0" indent="0" algn="ctr">
              <a:lnSpc>
                <a:spcPts val="1300"/>
              </a:lnSpc>
              <a:buNone/>
            </a:pPr>
            <a:r>
              <a:rPr lang="en-US" sz="1300" dirty="0">
                <a:solidFill>
                  <a:srgbClr val="000000"/>
                </a:solidFill>
                <a:latin typeface="Alexandria Medium" pitchFamily="34" charset="0"/>
                <a:ea typeface="Alexandria Medium" pitchFamily="34" charset="-122"/>
                <a:cs typeface="Alexandria Medium" pitchFamily="34" charset="-120"/>
              </a:rPr>
              <a:t>3</a:t>
            </a:r>
            <a:endParaRPr lang="en-US" sz="1300" dirty="0"/>
          </a:p>
        </p:txBody>
      </p:sp>
      <p:sp>
        <p:nvSpPr>
          <p:cNvPr id="14" name="Text 12"/>
          <p:cNvSpPr/>
          <p:nvPr/>
        </p:nvSpPr>
        <p:spPr>
          <a:xfrm>
            <a:off x="10101322" y="1302228"/>
            <a:ext cx="2225814" cy="177165"/>
          </a:xfrm>
          <a:prstGeom prst="rect">
            <a:avLst/>
          </a:prstGeom>
          <a:noFill/>
          <a:ln/>
        </p:spPr>
        <p:txBody>
          <a:bodyPr wrap="none" lIns="0" tIns="0" rIns="0" bIns="0" rtlCol="0" anchor="t"/>
          <a:lstStyle/>
          <a:p>
            <a:pPr marL="0" indent="0">
              <a:lnSpc>
                <a:spcPts val="1350"/>
              </a:lnSpc>
              <a:buNone/>
            </a:pPr>
            <a:r>
              <a:rPr lang="en-US" sz="2000" b="1" dirty="0">
                <a:solidFill>
                  <a:srgbClr val="5CC97B"/>
                </a:solidFill>
                <a:latin typeface="Alexandria Medium" pitchFamily="34" charset="0"/>
                <a:ea typeface="Alexandria Medium" pitchFamily="34" charset="-122"/>
                <a:cs typeface="Alexandria Medium" pitchFamily="34" charset="-120"/>
              </a:rPr>
              <a:t>Top Performers</a:t>
            </a:r>
            <a:endParaRPr lang="en-US" sz="2000" b="1" dirty="0"/>
          </a:p>
        </p:txBody>
      </p:sp>
      <p:sp>
        <p:nvSpPr>
          <p:cNvPr id="15" name="Text 13"/>
          <p:cNvSpPr/>
          <p:nvPr/>
        </p:nvSpPr>
        <p:spPr>
          <a:xfrm>
            <a:off x="10101323" y="1502699"/>
            <a:ext cx="4168140" cy="544354"/>
          </a:xfrm>
          <a:prstGeom prst="rect">
            <a:avLst/>
          </a:prstGeom>
          <a:noFill/>
          <a:ln/>
        </p:spPr>
        <p:txBody>
          <a:bodyPr wrap="square" lIns="0" tIns="0" rIns="0" bIns="0" rtlCol="0" anchor="t"/>
          <a:lstStyle/>
          <a:p>
            <a:pPr marL="0" indent="0">
              <a:lnSpc>
                <a:spcPts val="1400"/>
              </a:lnSpc>
              <a:buNone/>
            </a:pPr>
            <a:r>
              <a:rPr lang="en-US" sz="1200" dirty="0">
                <a:solidFill>
                  <a:srgbClr val="FFFFFF"/>
                </a:solidFill>
                <a:latin typeface="IBM Plex Sans" pitchFamily="34" charset="0"/>
                <a:ea typeface="IBM Plex Sans" pitchFamily="34" charset="-122"/>
                <a:cs typeface="IBM Plex Sans" pitchFamily="34" charset="-120"/>
              </a:rPr>
              <a:t>Information regarding artists like Trevor Daniel and Y2K who have achieved 90+ popularity scores, with hit tracks from KAROL G and Dua Lipa showing strong engagement.</a:t>
            </a:r>
            <a:endParaRPr lang="en-US" sz="1200" dirty="0"/>
          </a:p>
        </p:txBody>
      </p:sp>
      <p:pic>
        <p:nvPicPr>
          <p:cNvPr id="16" name="Image 0" descr="preencoded.png"/>
          <p:cNvPicPr>
            <a:picLocks noChangeAspect="1"/>
          </p:cNvPicPr>
          <p:nvPr/>
        </p:nvPicPr>
        <p:blipFill>
          <a:blip r:embed="rId3"/>
          <a:stretch>
            <a:fillRect/>
          </a:stretch>
        </p:blipFill>
        <p:spPr>
          <a:xfrm>
            <a:off x="2743677" y="2392800"/>
            <a:ext cx="9583460" cy="5266611"/>
          </a:xfrm>
          <a:prstGeom prst="rect">
            <a:avLst/>
          </a:prstGeom>
          <a:ln w="38100" cap="sq">
            <a:solidFill>
              <a:srgbClr val="00B050"/>
            </a:solidFill>
            <a:prstDash val="solid"/>
            <a:miter lim="800000"/>
          </a:ln>
          <a:effectLst>
            <a:outerShdw blurRad="50800" dist="38100" dir="2700000" algn="tl" rotWithShape="0">
              <a:srgbClr val="000000">
                <a:alpha val="43000"/>
              </a:srgbClr>
            </a:outerShdw>
          </a:effectLst>
        </p:spPr>
      </p:pic>
      <p:sp>
        <p:nvSpPr>
          <p:cNvPr id="17" name="Text 14"/>
          <p:cNvSpPr/>
          <p:nvPr/>
        </p:nvSpPr>
        <p:spPr>
          <a:xfrm>
            <a:off x="6250722" y="7800379"/>
            <a:ext cx="2200870" cy="177165"/>
          </a:xfrm>
          <a:prstGeom prst="rect">
            <a:avLst/>
          </a:prstGeom>
          <a:noFill/>
          <a:ln/>
        </p:spPr>
        <p:txBody>
          <a:bodyPr wrap="none" lIns="0" tIns="0" rIns="0" bIns="0" rtlCol="0" anchor="t"/>
          <a:lstStyle/>
          <a:p>
            <a:pPr marL="0" indent="0" algn="ctr">
              <a:lnSpc>
                <a:spcPts val="1350"/>
              </a:lnSpc>
              <a:buNone/>
            </a:pPr>
            <a:r>
              <a:rPr lang="en-US" sz="1400" b="1" dirty="0">
                <a:solidFill>
                  <a:srgbClr val="FFFFFF"/>
                </a:solidFill>
                <a:latin typeface="Alexandria Medium" pitchFamily="34" charset="0"/>
                <a:ea typeface="Alexandria Medium" pitchFamily="34" charset="-122"/>
                <a:cs typeface="Alexandria Medium" pitchFamily="34" charset="-120"/>
              </a:rPr>
              <a:t>Tableau Dashboard Main Page</a:t>
            </a:r>
            <a:endParaRPr lang="en-US" sz="14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605104" y="261256"/>
            <a:ext cx="11420192" cy="6425325"/>
          </a:xfrm>
          <a:prstGeom prst="rect">
            <a:avLst/>
          </a:prstGeom>
        </p:spPr>
      </p:pic>
      <p:sp>
        <p:nvSpPr>
          <p:cNvPr id="3" name="Text 0"/>
          <p:cNvSpPr/>
          <p:nvPr/>
        </p:nvSpPr>
        <p:spPr>
          <a:xfrm>
            <a:off x="5981779" y="6822787"/>
            <a:ext cx="2345293" cy="293132"/>
          </a:xfrm>
          <a:prstGeom prst="rect">
            <a:avLst/>
          </a:prstGeom>
          <a:noFill/>
          <a:ln/>
        </p:spPr>
        <p:txBody>
          <a:bodyPr wrap="none" lIns="0" tIns="0" rIns="0" bIns="0" rtlCol="0" anchor="t"/>
          <a:lstStyle/>
          <a:p>
            <a:pPr marL="0" indent="0" algn="ctr">
              <a:lnSpc>
                <a:spcPts val="2300"/>
              </a:lnSpc>
              <a:buNone/>
            </a:pPr>
            <a:r>
              <a:rPr lang="en-US" sz="1800" b="1" dirty="0">
                <a:solidFill>
                  <a:srgbClr val="FFFFFF"/>
                </a:solidFill>
                <a:latin typeface="Alexandria Medium" pitchFamily="34" charset="0"/>
                <a:ea typeface="Alexandria Medium" pitchFamily="34" charset="-122"/>
                <a:cs typeface="Alexandria Medium" pitchFamily="34" charset="-120"/>
              </a:rPr>
              <a:t>Song List Page</a:t>
            </a:r>
            <a:endParaRPr lang="en-US" sz="1800" b="1" dirty="0"/>
          </a:p>
        </p:txBody>
      </p:sp>
      <p:sp>
        <p:nvSpPr>
          <p:cNvPr id="4" name="TextBox 3">
            <a:extLst>
              <a:ext uri="{FF2B5EF4-FFF2-40B4-BE49-F238E27FC236}">
                <a16:creationId xmlns:a16="http://schemas.microsoft.com/office/drawing/2014/main" id="{000DCE1C-3F77-3394-B431-AEF7F7AFB429}"/>
              </a:ext>
            </a:extLst>
          </p:cNvPr>
          <p:cNvSpPr txBox="1"/>
          <p:nvPr/>
        </p:nvSpPr>
        <p:spPr>
          <a:xfrm>
            <a:off x="3755571" y="6822743"/>
            <a:ext cx="7119257" cy="1254189"/>
          </a:xfrm>
          <a:prstGeom prst="rect">
            <a:avLst/>
          </a:prstGeom>
          <a:noFill/>
        </p:spPr>
        <p:txBody>
          <a:bodyPr wrap="square" rtlCol="0">
            <a:spAutoFit/>
          </a:bodyPr>
          <a:lstStyle/>
          <a:p>
            <a:pPr marL="0" indent="0" algn="ctr">
              <a:lnSpc>
                <a:spcPts val="2300"/>
              </a:lnSpc>
              <a:buNone/>
            </a:pPr>
            <a:endParaRPr lang="en-US" sz="1800" b="1" dirty="0">
              <a:solidFill>
                <a:srgbClr val="FFFFFF"/>
              </a:solidFill>
              <a:latin typeface="Alexandria Medium" pitchFamily="34" charset="0"/>
              <a:ea typeface="Alexandria Medium" pitchFamily="34" charset="-122"/>
              <a:cs typeface="Alexandria Medium" pitchFamily="34" charset="-120"/>
            </a:endParaRPr>
          </a:p>
          <a:p>
            <a:pPr marL="0" indent="0" algn="ctr">
              <a:lnSpc>
                <a:spcPts val="2300"/>
              </a:lnSpc>
              <a:buNone/>
            </a:pPr>
            <a:r>
              <a:rPr lang="en-US" dirty="0">
                <a:solidFill>
                  <a:srgbClr val="FFFFFF"/>
                </a:solidFill>
                <a:latin typeface="Alexandria Medium" pitchFamily="34" charset="0"/>
                <a:cs typeface="Alexandria Medium" pitchFamily="34" charset="-120"/>
              </a:rPr>
              <a:t>Here, the user can decide how many songs to display and can filter the displayed songs on release year, genres and sub genres</a:t>
            </a:r>
            <a:endParaRPr lang="en-US" sz="1800" dirty="0"/>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450882" y="288138"/>
            <a:ext cx="11728635" cy="6514711"/>
          </a:xfrm>
          <a:prstGeom prst="rect">
            <a:avLst/>
          </a:prstGeom>
        </p:spPr>
      </p:pic>
      <p:sp>
        <p:nvSpPr>
          <p:cNvPr id="3" name="Text 0"/>
          <p:cNvSpPr/>
          <p:nvPr/>
        </p:nvSpPr>
        <p:spPr>
          <a:xfrm>
            <a:off x="6117311" y="6852020"/>
            <a:ext cx="2395776" cy="294084"/>
          </a:xfrm>
          <a:prstGeom prst="rect">
            <a:avLst/>
          </a:prstGeom>
          <a:noFill/>
          <a:ln/>
        </p:spPr>
        <p:txBody>
          <a:bodyPr wrap="none" lIns="0" tIns="0" rIns="0" bIns="0" rtlCol="0" anchor="t"/>
          <a:lstStyle/>
          <a:p>
            <a:pPr marL="0" indent="0" algn="ctr">
              <a:lnSpc>
                <a:spcPts val="2300"/>
              </a:lnSpc>
              <a:buNone/>
            </a:pPr>
            <a:r>
              <a:rPr lang="en-US" sz="1850" b="1" dirty="0">
                <a:solidFill>
                  <a:srgbClr val="FFFFFF"/>
                </a:solidFill>
                <a:latin typeface="Alexandria Medium" pitchFamily="34" charset="0"/>
                <a:ea typeface="Alexandria Medium" pitchFamily="34" charset="-122"/>
                <a:cs typeface="Alexandria Medium" pitchFamily="34" charset="-120"/>
              </a:rPr>
              <a:t>Song Attribute Page</a:t>
            </a:r>
            <a:endParaRPr lang="en-US" sz="1850" b="1" dirty="0"/>
          </a:p>
        </p:txBody>
      </p:sp>
      <p:sp>
        <p:nvSpPr>
          <p:cNvPr id="4" name="TextBox 3">
            <a:extLst>
              <a:ext uri="{FF2B5EF4-FFF2-40B4-BE49-F238E27FC236}">
                <a16:creationId xmlns:a16="http://schemas.microsoft.com/office/drawing/2014/main" id="{9CCE4C3F-89AC-63DD-BE5E-C48540E5A1CC}"/>
              </a:ext>
            </a:extLst>
          </p:cNvPr>
          <p:cNvSpPr txBox="1"/>
          <p:nvPr/>
        </p:nvSpPr>
        <p:spPr>
          <a:xfrm>
            <a:off x="1688124" y="7133351"/>
            <a:ext cx="11491393" cy="946862"/>
          </a:xfrm>
          <a:prstGeom prst="rect">
            <a:avLst/>
          </a:prstGeom>
          <a:noFill/>
        </p:spPr>
        <p:txBody>
          <a:bodyPr wrap="square" rtlCol="0">
            <a:spAutoFit/>
          </a:bodyPr>
          <a:lstStyle/>
          <a:p>
            <a:pPr marL="0" indent="0" algn="ctr">
              <a:lnSpc>
                <a:spcPts val="2300"/>
              </a:lnSpc>
              <a:buNone/>
            </a:pPr>
            <a:r>
              <a:rPr lang="en-US" sz="1300" dirty="0">
                <a:solidFill>
                  <a:srgbClr val="FFFFFF"/>
                </a:solidFill>
                <a:latin typeface="Alexandria Medium" pitchFamily="34" charset="0"/>
                <a:ea typeface="Alexandria Medium" pitchFamily="34" charset="-122"/>
                <a:cs typeface="Alexandria Medium" pitchFamily="34" charset="-120"/>
              </a:rPr>
              <a:t>Users can interact with the soundwave visualization by clicking anywhere on it. When a user selects a point on the soundwave, a specific song is chosen, and detailed information about that song's attributes is displayed. Additionally, the song's position is highlighted on a scatterplot, showing how its attributes compare to those of other songs in the database.</a:t>
            </a:r>
            <a:endParaRPr lang="en-IN"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42132" y="221064"/>
            <a:ext cx="12587368" cy="7059526"/>
          </a:xfrm>
          <a:prstGeom prst="rect">
            <a:avLst/>
          </a:prstGeom>
        </p:spPr>
      </p:pic>
      <p:sp>
        <p:nvSpPr>
          <p:cNvPr id="3" name="Text 0"/>
          <p:cNvSpPr/>
          <p:nvPr/>
        </p:nvSpPr>
        <p:spPr>
          <a:xfrm>
            <a:off x="5834181" y="7422209"/>
            <a:ext cx="2962037" cy="294084"/>
          </a:xfrm>
          <a:prstGeom prst="rect">
            <a:avLst/>
          </a:prstGeom>
          <a:noFill/>
          <a:ln/>
        </p:spPr>
        <p:txBody>
          <a:bodyPr wrap="none" lIns="0" tIns="0" rIns="0" bIns="0" rtlCol="0" anchor="t"/>
          <a:lstStyle/>
          <a:p>
            <a:pPr marL="0" indent="0" algn="ctr">
              <a:lnSpc>
                <a:spcPts val="2300"/>
              </a:lnSpc>
              <a:buNone/>
            </a:pPr>
            <a:r>
              <a:rPr lang="en-US" sz="1850" b="1" dirty="0">
                <a:solidFill>
                  <a:srgbClr val="FFFFFF"/>
                </a:solidFill>
                <a:latin typeface="Alexandria Medium" pitchFamily="34" charset="0"/>
                <a:ea typeface="Alexandria Medium" pitchFamily="34" charset="-122"/>
                <a:cs typeface="Alexandria Medium" pitchFamily="34" charset="-120"/>
              </a:rPr>
              <a:t>Attribute Definition Page</a:t>
            </a:r>
            <a:endParaRPr lang="en-US" sz="1850"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626269"/>
            <a:ext cx="5670590" cy="708779"/>
          </a:xfrm>
          <a:prstGeom prst="rect">
            <a:avLst/>
          </a:prstGeom>
          <a:noFill/>
          <a:ln/>
        </p:spPr>
        <p:txBody>
          <a:bodyPr wrap="none" lIns="0" tIns="0" rIns="0" bIns="0" rtlCol="0" anchor="t"/>
          <a:lstStyle/>
          <a:p>
            <a:pPr marL="0" indent="0">
              <a:lnSpc>
                <a:spcPts val="5550"/>
              </a:lnSpc>
              <a:buNone/>
            </a:pPr>
            <a:endParaRPr lang="en-US" sz="4450" dirty="0"/>
          </a:p>
        </p:txBody>
      </p:sp>
      <p:pic>
        <p:nvPicPr>
          <p:cNvPr id="3" name="Image 0" descr="preencoded.png"/>
          <p:cNvPicPr>
            <a:picLocks noChangeAspect="1"/>
          </p:cNvPicPr>
          <p:nvPr/>
        </p:nvPicPr>
        <p:blipFill>
          <a:blip r:embed="rId3"/>
          <a:stretch>
            <a:fillRect/>
          </a:stretch>
        </p:blipFill>
        <p:spPr>
          <a:xfrm>
            <a:off x="410976" y="471809"/>
            <a:ext cx="6841132" cy="3841194"/>
          </a:xfrm>
          <a:prstGeom prst="rect">
            <a:avLst/>
          </a:prstGeom>
        </p:spPr>
      </p:pic>
      <p:pic>
        <p:nvPicPr>
          <p:cNvPr id="4" name="Image 1" descr="preencoded.png"/>
          <p:cNvPicPr>
            <a:picLocks noChangeAspect="1"/>
          </p:cNvPicPr>
          <p:nvPr/>
        </p:nvPicPr>
        <p:blipFill>
          <a:blip r:embed="rId4"/>
          <a:stretch>
            <a:fillRect/>
          </a:stretch>
        </p:blipFill>
        <p:spPr>
          <a:xfrm>
            <a:off x="7438749" y="2195333"/>
            <a:ext cx="6841132" cy="3838934"/>
          </a:xfrm>
          <a:prstGeom prst="rect">
            <a:avLst/>
          </a:prstGeom>
        </p:spPr>
      </p:pic>
      <p:sp>
        <p:nvSpPr>
          <p:cNvPr id="5" name="Text 1"/>
          <p:cNvSpPr/>
          <p:nvPr/>
        </p:nvSpPr>
        <p:spPr>
          <a:xfrm>
            <a:off x="7599521" y="5689759"/>
            <a:ext cx="3402330" cy="425291"/>
          </a:xfrm>
          <a:prstGeom prst="rect">
            <a:avLst/>
          </a:prstGeom>
          <a:noFill/>
          <a:ln/>
        </p:spPr>
        <p:txBody>
          <a:bodyPr wrap="none" lIns="0" tIns="0" rIns="0" bIns="0" rtlCol="0" anchor="t"/>
          <a:lstStyle/>
          <a:p>
            <a:pPr marL="0" indent="0">
              <a:lnSpc>
                <a:spcPts val="3300"/>
              </a:lnSpc>
              <a:buNone/>
            </a:pPr>
            <a:endParaRPr lang="en-US" sz="2650" dirty="0"/>
          </a:p>
        </p:txBody>
      </p:sp>
      <p:sp>
        <p:nvSpPr>
          <p:cNvPr id="6" name="Text 2"/>
          <p:cNvSpPr/>
          <p:nvPr/>
        </p:nvSpPr>
        <p:spPr>
          <a:xfrm>
            <a:off x="7599521" y="6341864"/>
            <a:ext cx="6244709"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7" name="Text 3"/>
          <p:cNvSpPr/>
          <p:nvPr/>
        </p:nvSpPr>
        <p:spPr>
          <a:xfrm>
            <a:off x="5897582" y="6295366"/>
            <a:ext cx="2835235" cy="354330"/>
          </a:xfrm>
          <a:prstGeom prst="rect">
            <a:avLst/>
          </a:prstGeom>
          <a:noFill/>
          <a:ln/>
        </p:spPr>
        <p:txBody>
          <a:bodyPr wrap="none" lIns="0" tIns="0" rIns="0" bIns="0" rtlCol="0" anchor="t"/>
          <a:lstStyle/>
          <a:p>
            <a:pPr marL="0" indent="0" algn="ctr">
              <a:lnSpc>
                <a:spcPts val="2750"/>
              </a:lnSpc>
              <a:buNone/>
            </a:pPr>
            <a:r>
              <a:rPr lang="en-US" sz="2000" b="1" dirty="0">
                <a:solidFill>
                  <a:srgbClr val="FFFFFF"/>
                </a:solidFill>
                <a:latin typeface="Alexandria Medium" pitchFamily="34" charset="0"/>
                <a:ea typeface="Alexandria Medium" pitchFamily="34" charset="-122"/>
                <a:cs typeface="Alexandria Medium" pitchFamily="34" charset="-120"/>
              </a:rPr>
              <a:t>Search Bar Page</a:t>
            </a:r>
            <a:endParaRPr lang="en-US" sz="2000" b="1" dirty="0"/>
          </a:p>
        </p:txBody>
      </p:sp>
      <p:sp>
        <p:nvSpPr>
          <p:cNvPr id="9" name="TextBox 8">
            <a:extLst>
              <a:ext uri="{FF2B5EF4-FFF2-40B4-BE49-F238E27FC236}">
                <a16:creationId xmlns:a16="http://schemas.microsoft.com/office/drawing/2014/main" id="{96372F89-B1FB-0D00-DABB-17D4A9CA3B81}"/>
              </a:ext>
            </a:extLst>
          </p:cNvPr>
          <p:cNvSpPr txBox="1"/>
          <p:nvPr/>
        </p:nvSpPr>
        <p:spPr>
          <a:xfrm>
            <a:off x="3755571" y="6649608"/>
            <a:ext cx="7119257" cy="668581"/>
          </a:xfrm>
          <a:prstGeom prst="rect">
            <a:avLst/>
          </a:prstGeom>
          <a:noFill/>
        </p:spPr>
        <p:txBody>
          <a:bodyPr wrap="square" rtlCol="0">
            <a:spAutoFit/>
          </a:bodyPr>
          <a:lstStyle/>
          <a:p>
            <a:pPr marL="0" indent="0" algn="ctr">
              <a:lnSpc>
                <a:spcPts val="2300"/>
              </a:lnSpc>
              <a:buNone/>
            </a:pPr>
            <a:r>
              <a:rPr lang="en-US" sz="1800" dirty="0">
                <a:solidFill>
                  <a:srgbClr val="FFFFFF"/>
                </a:solidFill>
                <a:latin typeface="Alexandria Medium" pitchFamily="34" charset="0"/>
                <a:ea typeface="Alexandria Medium" pitchFamily="34" charset="-122"/>
                <a:cs typeface="Alexandria Medium" pitchFamily="34" charset="-120"/>
              </a:rPr>
              <a:t>Users can look up a specific song they desire and receive detailed information about its various attributes.</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006334" y="2861667"/>
            <a:ext cx="6617732" cy="708779"/>
          </a:xfrm>
          <a:prstGeom prst="rect">
            <a:avLst/>
          </a:prstGeom>
          <a:noFill/>
          <a:ln/>
        </p:spPr>
        <p:txBody>
          <a:bodyPr wrap="none" lIns="0" tIns="0" rIns="0" bIns="0" rtlCol="0" anchor="t"/>
          <a:lstStyle/>
          <a:p>
            <a:pPr marL="0" indent="0" algn="ctr">
              <a:lnSpc>
                <a:spcPts val="5550"/>
              </a:lnSpc>
              <a:buNone/>
            </a:pPr>
            <a:r>
              <a:rPr lang="en-US" sz="4450" b="1" dirty="0">
                <a:solidFill>
                  <a:srgbClr val="5CC97B"/>
                </a:solidFill>
                <a:latin typeface="Alexandria Medium" pitchFamily="34" charset="0"/>
                <a:ea typeface="Alexandria Medium" pitchFamily="34" charset="-122"/>
                <a:cs typeface="Alexandria Medium" pitchFamily="34" charset="-120"/>
              </a:rPr>
              <a:t>Feature Demonstration</a:t>
            </a:r>
            <a:endParaRPr lang="en-US" sz="4450" b="1" dirty="0"/>
          </a:p>
        </p:txBody>
      </p:sp>
      <p:sp>
        <p:nvSpPr>
          <p:cNvPr id="3" name="Text 1"/>
          <p:cNvSpPr/>
          <p:nvPr/>
        </p:nvSpPr>
        <p:spPr>
          <a:xfrm>
            <a:off x="793790" y="4024074"/>
            <a:ext cx="13042821" cy="725805"/>
          </a:xfrm>
          <a:prstGeom prst="rect">
            <a:avLst/>
          </a:prstGeom>
          <a:noFill/>
          <a:ln/>
        </p:spPr>
        <p:txBody>
          <a:bodyPr wrap="square" lIns="0" tIns="0" rIns="0" bIns="0" rtlCol="0" anchor="t"/>
          <a:lstStyle/>
          <a:p>
            <a:pPr marL="0" indent="0" algn="ctr">
              <a:lnSpc>
                <a:spcPts val="2850"/>
              </a:lnSpc>
              <a:buNone/>
            </a:pPr>
            <a:r>
              <a:rPr lang="en-US" sz="1750" dirty="0">
                <a:solidFill>
                  <a:srgbClr val="FFFFFF"/>
                </a:solidFill>
                <a:latin typeface="IBM Plex Sans" pitchFamily="34" charset="0"/>
                <a:ea typeface="IBM Plex Sans" pitchFamily="34" charset="-122"/>
                <a:cs typeface="IBM Plex Sans" pitchFamily="34" charset="-120"/>
              </a:rPr>
              <a:t>In this section, we will demonstrate our Song Recommender feature and how it functions, showcasing how they improve the music discovery experience for users.</a:t>
            </a:r>
            <a:endParaRPr lang="en-US" sz="1750" dirty="0"/>
          </a:p>
        </p:txBody>
      </p:sp>
      <p:sp>
        <p:nvSpPr>
          <p:cNvPr id="4" name="Text 2"/>
          <p:cNvSpPr/>
          <p:nvPr/>
        </p:nvSpPr>
        <p:spPr>
          <a:xfrm>
            <a:off x="793790" y="5005030"/>
            <a:ext cx="13042821" cy="362903"/>
          </a:xfrm>
          <a:prstGeom prst="rect">
            <a:avLst/>
          </a:prstGeom>
          <a:noFill/>
          <a:ln/>
        </p:spPr>
        <p:txBody>
          <a:bodyPr wrap="none" lIns="0" tIns="0" rIns="0" bIns="0" rtlCol="0" anchor="t"/>
          <a:lstStyle/>
          <a:p>
            <a:pPr marL="0" indent="0" algn="ctr">
              <a:lnSpc>
                <a:spcPts val="2850"/>
              </a:lnSpc>
              <a:buNone/>
            </a:pP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49214" y="1478040"/>
            <a:ext cx="9118091" cy="5012113"/>
          </a:xfrm>
          <a:prstGeom prst="rect">
            <a:avLst/>
          </a:prstGeom>
        </p:spPr>
      </p:pic>
      <p:sp>
        <p:nvSpPr>
          <p:cNvPr id="3" name="Text 0"/>
          <p:cNvSpPr/>
          <p:nvPr/>
        </p:nvSpPr>
        <p:spPr>
          <a:xfrm>
            <a:off x="9907786" y="515847"/>
            <a:ext cx="3657243" cy="412671"/>
          </a:xfrm>
          <a:prstGeom prst="rect">
            <a:avLst/>
          </a:prstGeom>
          <a:noFill/>
          <a:ln/>
        </p:spPr>
        <p:txBody>
          <a:bodyPr wrap="none" lIns="0" tIns="0" rIns="0" bIns="0" rtlCol="0" anchor="t"/>
          <a:lstStyle/>
          <a:p>
            <a:pPr marL="0" indent="0">
              <a:lnSpc>
                <a:spcPts val="3200"/>
              </a:lnSpc>
              <a:buNone/>
            </a:pPr>
            <a:r>
              <a:rPr lang="en-US" sz="2550" b="1" dirty="0">
                <a:solidFill>
                  <a:srgbClr val="5CC97B"/>
                </a:solidFill>
                <a:latin typeface="Alexandria Medium" pitchFamily="34" charset="0"/>
                <a:ea typeface="Alexandria Medium" pitchFamily="34" charset="-122"/>
                <a:cs typeface="Alexandria Medium" pitchFamily="34" charset="-120"/>
              </a:rPr>
              <a:t>Code Implementation</a:t>
            </a:r>
            <a:endParaRPr lang="en-US" sz="2550" b="1" dirty="0"/>
          </a:p>
        </p:txBody>
      </p:sp>
      <p:sp>
        <p:nvSpPr>
          <p:cNvPr id="4" name="Text 1"/>
          <p:cNvSpPr/>
          <p:nvPr/>
        </p:nvSpPr>
        <p:spPr>
          <a:xfrm>
            <a:off x="9900280" y="1103532"/>
            <a:ext cx="3959781" cy="281702"/>
          </a:xfrm>
          <a:prstGeom prst="rect">
            <a:avLst/>
          </a:prstGeom>
          <a:noFill/>
          <a:ln/>
        </p:spPr>
        <p:txBody>
          <a:bodyPr wrap="none" lIns="0" tIns="0" rIns="0" bIns="0" rtlCol="0" anchor="t"/>
          <a:lstStyle/>
          <a:p>
            <a:pPr marL="0" indent="0">
              <a:lnSpc>
                <a:spcPts val="2200"/>
              </a:lnSpc>
              <a:buNone/>
            </a:pPr>
            <a:r>
              <a:rPr lang="en-US" sz="1350" b="1" dirty="0">
                <a:solidFill>
                  <a:srgbClr val="FFFFFF"/>
                </a:solidFill>
                <a:latin typeface="IBM Plex Sans" pitchFamily="34" charset="0"/>
                <a:ea typeface="IBM Plex Sans" pitchFamily="34" charset="-122"/>
                <a:cs typeface="IBM Plex Sans" pitchFamily="34" charset="-120"/>
              </a:rPr>
              <a:t>Graphical User Interface (GUI):</a:t>
            </a:r>
            <a:endParaRPr lang="en-US" sz="1350" dirty="0"/>
          </a:p>
        </p:txBody>
      </p:sp>
      <p:sp>
        <p:nvSpPr>
          <p:cNvPr id="5" name="Text 2"/>
          <p:cNvSpPr/>
          <p:nvPr/>
        </p:nvSpPr>
        <p:spPr>
          <a:xfrm>
            <a:off x="9900279" y="1482660"/>
            <a:ext cx="3959781" cy="281702"/>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chemeClr val="bg1"/>
                </a:solidFill>
                <a:latin typeface="IBM Plex Sans" pitchFamily="34" charset="0"/>
                <a:ea typeface="IBM Plex Sans" pitchFamily="34" charset="-122"/>
                <a:cs typeface="IBM Plex Sans" pitchFamily="34" charset="-120"/>
              </a:rPr>
              <a:t>Built with </a:t>
            </a:r>
            <a:r>
              <a:rPr lang="en-US" sz="1700" b="1" dirty="0" err="1">
                <a:solidFill>
                  <a:schemeClr val="bg1"/>
                </a:solidFill>
                <a:latin typeface="IBM Plex Sans" pitchFamily="34" charset="0"/>
                <a:ea typeface="IBM Plex Sans" pitchFamily="34" charset="-122"/>
                <a:cs typeface="IBM Plex Sans" pitchFamily="34" charset="-120"/>
              </a:rPr>
              <a:t>tkinter</a:t>
            </a:r>
            <a:endParaRPr lang="en-US" sz="1700" b="1" dirty="0">
              <a:solidFill>
                <a:schemeClr val="bg1"/>
              </a:solidFill>
              <a:latin typeface="IBM Plex Sans" pitchFamily="34" charset="0"/>
              <a:ea typeface="IBM Plex Sans" pitchFamily="34" charset="-122"/>
              <a:cs typeface="IBM Plex Sans" pitchFamily="34" charset="-120"/>
            </a:endParaRPr>
          </a:p>
          <a:p>
            <a:pPr marL="342900" indent="-342900">
              <a:lnSpc>
                <a:spcPts val="2750"/>
              </a:lnSpc>
              <a:buSzPct val="100000"/>
              <a:buFontTx/>
              <a:buChar char="•"/>
            </a:pPr>
            <a:r>
              <a:rPr lang="en-US" sz="1700" dirty="0">
                <a:solidFill>
                  <a:srgbClr val="FFFFFF"/>
                </a:solidFill>
                <a:latin typeface="IBM Plex Sans" pitchFamily="34" charset="0"/>
                <a:ea typeface="IBM Plex Sans" pitchFamily="34" charset="-122"/>
                <a:cs typeface="IBM Plex Sans" pitchFamily="34" charset="-120"/>
              </a:rPr>
              <a:t>Allows users to input a song name.</a:t>
            </a:r>
            <a:endParaRPr lang="en-US" sz="1700" dirty="0"/>
          </a:p>
          <a:p>
            <a:pPr marL="342900" indent="-342900" algn="l">
              <a:lnSpc>
                <a:spcPts val="2750"/>
              </a:lnSpc>
              <a:buSzPct val="100000"/>
              <a:buChar char="•"/>
            </a:pPr>
            <a:endParaRPr lang="en-US" sz="1700" dirty="0">
              <a:solidFill>
                <a:schemeClr val="bg1"/>
              </a:solidFill>
            </a:endParaRPr>
          </a:p>
        </p:txBody>
      </p:sp>
      <p:sp>
        <p:nvSpPr>
          <p:cNvPr id="6" name="Text 3"/>
          <p:cNvSpPr/>
          <p:nvPr/>
        </p:nvSpPr>
        <p:spPr>
          <a:xfrm>
            <a:off x="9907786" y="2255911"/>
            <a:ext cx="3959781" cy="281702"/>
          </a:xfrm>
          <a:prstGeom prst="rect">
            <a:avLst/>
          </a:prstGeom>
          <a:noFill/>
          <a:ln/>
        </p:spPr>
        <p:txBody>
          <a:bodyPr wrap="none" lIns="0" tIns="0" rIns="0" bIns="0" rtlCol="0" anchor="t"/>
          <a:lstStyle/>
          <a:p>
            <a:pPr marL="342900" indent="-342900" algn="l">
              <a:lnSpc>
                <a:spcPts val="2750"/>
              </a:lnSpc>
              <a:buSzPct val="100000"/>
              <a:buChar char="•"/>
            </a:pPr>
            <a:endParaRPr lang="en-US" sz="1700" dirty="0"/>
          </a:p>
        </p:txBody>
      </p:sp>
      <p:sp>
        <p:nvSpPr>
          <p:cNvPr id="7" name="Text 4"/>
          <p:cNvSpPr/>
          <p:nvPr/>
        </p:nvSpPr>
        <p:spPr>
          <a:xfrm>
            <a:off x="9900278" y="2210571"/>
            <a:ext cx="3959781" cy="563404"/>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FFFFFF"/>
                </a:solidFill>
                <a:latin typeface="IBM Plex Sans" pitchFamily="34" charset="0"/>
                <a:ea typeface="IBM Plex Sans" pitchFamily="34" charset="-122"/>
                <a:cs typeface="IBM Plex Sans" pitchFamily="34" charset="-120"/>
              </a:rPr>
              <a:t>Includes sliders for adjusting various feature weights (e.g., tempo, loudness, popularity).</a:t>
            </a:r>
            <a:endParaRPr lang="en-US" sz="1700" dirty="0"/>
          </a:p>
        </p:txBody>
      </p:sp>
      <p:sp>
        <p:nvSpPr>
          <p:cNvPr id="8" name="Text 5"/>
          <p:cNvSpPr/>
          <p:nvPr/>
        </p:nvSpPr>
        <p:spPr>
          <a:xfrm>
            <a:off x="9907786" y="3374200"/>
            <a:ext cx="3959781" cy="281702"/>
          </a:xfrm>
          <a:prstGeom prst="rect">
            <a:avLst/>
          </a:prstGeom>
          <a:noFill/>
          <a:ln/>
        </p:spPr>
        <p:txBody>
          <a:bodyPr wrap="none" lIns="0" tIns="0" rIns="0" bIns="0" rtlCol="0" anchor="t"/>
          <a:lstStyle/>
          <a:p>
            <a:pPr marL="0" indent="0">
              <a:lnSpc>
                <a:spcPts val="2200"/>
              </a:lnSpc>
              <a:buNone/>
            </a:pPr>
            <a:r>
              <a:rPr lang="en-US" sz="1350" b="1" dirty="0">
                <a:solidFill>
                  <a:srgbClr val="FFFFFF"/>
                </a:solidFill>
                <a:latin typeface="IBM Plex Sans" pitchFamily="34" charset="0"/>
                <a:ea typeface="IBM Plex Sans" pitchFamily="34" charset="-122"/>
                <a:cs typeface="IBM Plex Sans" pitchFamily="34" charset="-120"/>
              </a:rPr>
              <a:t>Recommendation Algorithm:</a:t>
            </a:r>
            <a:endParaRPr lang="en-US" sz="1350" dirty="0"/>
          </a:p>
        </p:txBody>
      </p:sp>
      <p:sp>
        <p:nvSpPr>
          <p:cNvPr id="9" name="Text 6"/>
          <p:cNvSpPr/>
          <p:nvPr/>
        </p:nvSpPr>
        <p:spPr>
          <a:xfrm>
            <a:off x="9907786" y="3692247"/>
            <a:ext cx="3959781" cy="845106"/>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chemeClr val="bg1"/>
                </a:solidFill>
                <a:latin typeface="IBM Plex Sans" pitchFamily="34" charset="0"/>
                <a:ea typeface="IBM Plex Sans" pitchFamily="34" charset="-122"/>
                <a:cs typeface="IBM Plex Sans" pitchFamily="34" charset="-120"/>
              </a:rPr>
              <a:t>Uses </a:t>
            </a:r>
            <a:r>
              <a:rPr lang="en-US" sz="1700" b="1" dirty="0">
                <a:solidFill>
                  <a:schemeClr val="bg1"/>
                </a:solidFill>
                <a:latin typeface="IBM Plex Sans" pitchFamily="34" charset="0"/>
                <a:ea typeface="IBM Plex Sans" pitchFamily="34" charset="-122"/>
                <a:cs typeface="IBM Plex Sans" pitchFamily="34" charset="-120"/>
              </a:rPr>
              <a:t>cosine similarity</a:t>
            </a:r>
            <a:r>
              <a:rPr lang="en-US" sz="1700" dirty="0">
                <a:solidFill>
                  <a:schemeClr val="bg1"/>
                </a:solidFill>
                <a:latin typeface="IBM Plex Sans" pitchFamily="34" charset="0"/>
                <a:ea typeface="IBM Plex Sans" pitchFamily="34" charset="-122"/>
                <a:cs typeface="IBM Plex Sans" pitchFamily="34" charset="-120"/>
              </a:rPr>
              <a:t> to calculate the closest matches based on user input and selected weights.</a:t>
            </a:r>
          </a:p>
          <a:p>
            <a:pPr marL="342900" indent="-342900">
              <a:lnSpc>
                <a:spcPts val="2750"/>
              </a:lnSpc>
              <a:buSzPct val="100000"/>
              <a:buFontTx/>
              <a:buChar char="•"/>
            </a:pPr>
            <a:r>
              <a:rPr lang="en-US" sz="1700" dirty="0">
                <a:solidFill>
                  <a:schemeClr val="bg1"/>
                </a:solidFill>
                <a:latin typeface="IBM Plex Sans" pitchFamily="34" charset="0"/>
                <a:ea typeface="IBM Plex Sans" pitchFamily="34" charset="-122"/>
                <a:cs typeface="IBM Plex Sans" pitchFamily="34" charset="-120"/>
              </a:rPr>
              <a:t>Presents a list of recommended songs to the user.</a:t>
            </a:r>
            <a:endParaRPr lang="en-US" sz="1700" dirty="0">
              <a:solidFill>
                <a:schemeClr val="bg1"/>
              </a:solidFill>
            </a:endParaRPr>
          </a:p>
          <a:p>
            <a:pPr marL="342900" indent="-342900" algn="l">
              <a:lnSpc>
                <a:spcPts val="2750"/>
              </a:lnSpc>
              <a:buSzPct val="100000"/>
              <a:buChar char="•"/>
            </a:pPr>
            <a:endParaRPr lang="en-US" sz="1700" dirty="0">
              <a:solidFill>
                <a:schemeClr val="bg1"/>
              </a:solidFill>
            </a:endParaRPr>
          </a:p>
        </p:txBody>
      </p:sp>
      <p:sp>
        <p:nvSpPr>
          <p:cNvPr id="10" name="Text 7"/>
          <p:cNvSpPr/>
          <p:nvPr/>
        </p:nvSpPr>
        <p:spPr>
          <a:xfrm>
            <a:off x="9907786" y="4819531"/>
            <a:ext cx="3959781" cy="563404"/>
          </a:xfrm>
          <a:prstGeom prst="rect">
            <a:avLst/>
          </a:prstGeom>
          <a:noFill/>
          <a:ln/>
        </p:spPr>
        <p:txBody>
          <a:bodyPr wrap="square" lIns="0" tIns="0" rIns="0" bIns="0" rtlCol="0" anchor="t"/>
          <a:lstStyle/>
          <a:p>
            <a:pPr marL="342900" indent="-342900" algn="l">
              <a:lnSpc>
                <a:spcPts val="2750"/>
              </a:lnSpc>
              <a:buSzPct val="100000"/>
              <a:buChar char="•"/>
            </a:pPr>
            <a:endParaRPr lang="en-US" sz="1700" dirty="0"/>
          </a:p>
        </p:txBody>
      </p:sp>
      <p:sp>
        <p:nvSpPr>
          <p:cNvPr id="11" name="Text 8"/>
          <p:cNvSpPr/>
          <p:nvPr/>
        </p:nvSpPr>
        <p:spPr>
          <a:xfrm>
            <a:off x="9900277" y="5540752"/>
            <a:ext cx="3959781" cy="281702"/>
          </a:xfrm>
          <a:prstGeom prst="rect">
            <a:avLst/>
          </a:prstGeom>
          <a:noFill/>
          <a:ln/>
        </p:spPr>
        <p:txBody>
          <a:bodyPr wrap="none" lIns="0" tIns="0" rIns="0" bIns="0" rtlCol="0" anchor="t"/>
          <a:lstStyle/>
          <a:p>
            <a:pPr marL="0" indent="0">
              <a:lnSpc>
                <a:spcPts val="2200"/>
              </a:lnSpc>
              <a:buNone/>
            </a:pPr>
            <a:r>
              <a:rPr lang="en-US" sz="1350" b="1" dirty="0">
                <a:solidFill>
                  <a:srgbClr val="FFFFFF"/>
                </a:solidFill>
                <a:latin typeface="IBM Plex Sans" pitchFamily="34" charset="0"/>
                <a:ea typeface="IBM Plex Sans" pitchFamily="34" charset="-122"/>
                <a:cs typeface="IBM Plex Sans" pitchFamily="34" charset="-120"/>
              </a:rPr>
              <a:t>Usability Enhancements:</a:t>
            </a:r>
            <a:endParaRPr lang="en-US" sz="1350" dirty="0"/>
          </a:p>
        </p:txBody>
      </p:sp>
      <p:sp>
        <p:nvSpPr>
          <p:cNvPr id="12" name="Text 9"/>
          <p:cNvSpPr/>
          <p:nvPr/>
        </p:nvSpPr>
        <p:spPr>
          <a:xfrm>
            <a:off x="9900285" y="5824134"/>
            <a:ext cx="3959781" cy="845106"/>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FFFFFF"/>
                </a:solidFill>
                <a:latin typeface="IBM Plex Sans" pitchFamily="34" charset="0"/>
                <a:ea typeface="IBM Plex Sans" pitchFamily="34" charset="-122"/>
                <a:cs typeface="IBM Plex Sans" pitchFamily="34" charset="-120"/>
              </a:rPr>
              <a:t>If the entered song name doesn't exactly match any in the dataset, the program suggests the closest match.</a:t>
            </a:r>
          </a:p>
          <a:p>
            <a:pPr marL="285750" indent="-285750">
              <a:lnSpc>
                <a:spcPts val="2750"/>
              </a:lnSpc>
              <a:buSzPct val="100000"/>
              <a:buFont typeface="Arial" panose="020B0604020202020204" pitchFamily="34" charset="0"/>
              <a:buChar char="•"/>
            </a:pPr>
            <a:r>
              <a:rPr lang="en-US" sz="1700" dirty="0">
                <a:solidFill>
                  <a:srgbClr val="FFFFFF"/>
                </a:solidFill>
                <a:latin typeface="IBM Plex Sans" pitchFamily="34" charset="0"/>
                <a:ea typeface="IBM Plex Sans" pitchFamily="34" charset="-122"/>
                <a:cs typeface="IBM Plex Sans" pitchFamily="34" charset="-120"/>
              </a:rPr>
              <a:t>Ensures a user-friendly experience by handling input discrepancies effectively.</a:t>
            </a:r>
            <a:endParaRPr lang="en-US" sz="1700" dirty="0"/>
          </a:p>
          <a:p>
            <a:pPr algn="l">
              <a:lnSpc>
                <a:spcPts val="2750"/>
              </a:lnSpc>
              <a:buSzPct val="100000"/>
            </a:pPr>
            <a:endParaRPr lang="en-US" sz="1700" dirty="0"/>
          </a:p>
        </p:txBody>
      </p:sp>
      <p:sp>
        <p:nvSpPr>
          <p:cNvPr id="13" name="Text 10"/>
          <p:cNvSpPr/>
          <p:nvPr/>
        </p:nvSpPr>
        <p:spPr>
          <a:xfrm>
            <a:off x="9907786" y="6982778"/>
            <a:ext cx="3959781" cy="563404"/>
          </a:xfrm>
          <a:prstGeom prst="rect">
            <a:avLst/>
          </a:prstGeom>
          <a:noFill/>
          <a:ln/>
        </p:spPr>
        <p:txBody>
          <a:bodyPr wrap="square" lIns="0" tIns="0" rIns="0" bIns="0" rtlCol="0" anchor="t"/>
          <a:lstStyle/>
          <a:p>
            <a:pPr marL="342900" indent="-342900" algn="l">
              <a:lnSpc>
                <a:spcPts val="2750"/>
              </a:lnSpc>
              <a:buSzPct val="100000"/>
              <a:buChar char="•"/>
            </a:pPr>
            <a:endParaRPr lang="en-US" sz="17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835</Words>
  <Application>Microsoft Office PowerPoint</Application>
  <PresentationFormat>Custom</PresentationFormat>
  <Paragraphs>93</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Alexandria Medium</vt:lpstr>
      <vt:lpstr>IBM Plex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Aman Sharma</cp:lastModifiedBy>
  <cp:revision>8</cp:revision>
  <dcterms:created xsi:type="dcterms:W3CDTF">2024-12-04T02:02:33Z</dcterms:created>
  <dcterms:modified xsi:type="dcterms:W3CDTF">2024-12-04T19:07:14Z</dcterms:modified>
</cp:coreProperties>
</file>